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6858000" type="screen4x3"/>
  <p:notesSz cx="6858000" cy="9144000"/>
  <p:embeddedFontLst>
    <p:embeddedFont>
      <p:font typeface="Merriweather" pitchFamily="2" charset="77"/>
      <p:regular r:id="rId19"/>
      <p:bold r:id="rId20"/>
      <p:italic r:id="rId21"/>
      <p:boldItalic r:id="rId22"/>
    </p:embeddedFont>
    <p:embeddedFont>
      <p:font typeface="Merriweather Black" pitchFamily="2" charset="77"/>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03"/>
  </p:normalViewPr>
  <p:slideViewPr>
    <p:cSldViewPr snapToGrid="0">
      <p:cViewPr varScale="1">
        <p:scale>
          <a:sx n="101" d="100"/>
          <a:sy n="101" d="100"/>
        </p:scale>
        <p:origin x="1960" y="20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5117244915_0_24: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511724491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5117244915_0_29: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5117244915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5117244915_0_34: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511724491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511ac96167_2_11: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511ac96167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5117244915_0_17: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5117244915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5117244915_0_49: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5117244915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5829c031fa_0_20: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5829c031f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567d70672c_1_0: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567d70672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5117244915_0_0: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511724491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5117244915_0_5: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511724491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5117244915_0_12: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511724491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511ac96167_0_8: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511ac9616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11ac96167_0_14: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11ac9616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511ac96167_2_0: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511ac9616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511ac96167_0_0: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511ac9616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992767"/>
            <a:ext cx="8520600" cy="27369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3778833"/>
            <a:ext cx="8520600" cy="1056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474833"/>
            <a:ext cx="8520600" cy="26181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4202967"/>
            <a:ext cx="8520600" cy="17343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1">
  <p:cSld name="AUTOLAYOUT_1">
    <p:bg>
      <p:bgPr>
        <a:solidFill>
          <a:srgbClr val="FFFFFF"/>
        </a:solidFill>
        <a:effectLst/>
      </p:bgPr>
    </p:bg>
    <p:spTree>
      <p:nvGrpSpPr>
        <p:cNvPr id="1" name="Shape 50"/>
        <p:cNvGrpSpPr/>
        <p:nvPr/>
      </p:nvGrpSpPr>
      <p:grpSpPr>
        <a:xfrm>
          <a:off x="0" y="0"/>
          <a:ext cx="0" cy="0"/>
          <a:chOff x="0" y="0"/>
          <a:chExt cx="0" cy="0"/>
        </a:xfrm>
      </p:grpSpPr>
      <p:sp>
        <p:nvSpPr>
          <p:cNvPr id="51" name="Google Shape;51;p13"/>
          <p:cNvSpPr/>
          <p:nvPr/>
        </p:nvSpPr>
        <p:spPr>
          <a:xfrm>
            <a:off x="0" y="0"/>
            <a:ext cx="9144000" cy="6858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3"/>
          <p:cNvSpPr txBox="1">
            <a:spLocks noGrp="1"/>
          </p:cNvSpPr>
          <p:nvPr>
            <p:ph type="ctrTitle"/>
          </p:nvPr>
        </p:nvSpPr>
        <p:spPr>
          <a:xfrm>
            <a:off x="1375600" y="1252000"/>
            <a:ext cx="6369600" cy="339450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Clr>
                <a:srgbClr val="FFFFFF"/>
              </a:buClr>
              <a:buSzPts val="4000"/>
              <a:buNone/>
              <a:defRPr sz="4000">
                <a:solidFill>
                  <a:srgbClr val="FFFFFF"/>
                </a:solidFill>
              </a:defRPr>
            </a:lvl2pPr>
            <a:lvl3pPr lvl="2" algn="ctr">
              <a:lnSpc>
                <a:spcPct val="100000"/>
              </a:lnSpc>
              <a:spcBef>
                <a:spcPts val="0"/>
              </a:spcBef>
              <a:spcAft>
                <a:spcPts val="0"/>
              </a:spcAft>
              <a:buClr>
                <a:srgbClr val="FFFFFF"/>
              </a:buClr>
              <a:buSzPts val="4000"/>
              <a:buNone/>
              <a:defRPr sz="4000">
                <a:solidFill>
                  <a:srgbClr val="FFFFFF"/>
                </a:solidFill>
              </a:defRPr>
            </a:lvl3pPr>
            <a:lvl4pPr lvl="3" algn="ctr">
              <a:lnSpc>
                <a:spcPct val="100000"/>
              </a:lnSpc>
              <a:spcBef>
                <a:spcPts val="0"/>
              </a:spcBef>
              <a:spcAft>
                <a:spcPts val="0"/>
              </a:spcAft>
              <a:buClr>
                <a:srgbClr val="FFFFFF"/>
              </a:buClr>
              <a:buSzPts val="4000"/>
              <a:buNone/>
              <a:defRPr sz="4000">
                <a:solidFill>
                  <a:srgbClr val="FFFFFF"/>
                </a:solidFill>
              </a:defRPr>
            </a:lvl4pPr>
            <a:lvl5pPr lvl="4" algn="ctr">
              <a:lnSpc>
                <a:spcPct val="100000"/>
              </a:lnSpc>
              <a:spcBef>
                <a:spcPts val="0"/>
              </a:spcBef>
              <a:spcAft>
                <a:spcPts val="0"/>
              </a:spcAft>
              <a:buClr>
                <a:srgbClr val="FFFFFF"/>
              </a:buClr>
              <a:buSzPts val="4000"/>
              <a:buNone/>
              <a:defRPr sz="4000">
                <a:solidFill>
                  <a:srgbClr val="FFFFFF"/>
                </a:solidFill>
              </a:defRPr>
            </a:lvl5pPr>
            <a:lvl6pPr lvl="5" algn="ctr">
              <a:lnSpc>
                <a:spcPct val="100000"/>
              </a:lnSpc>
              <a:spcBef>
                <a:spcPts val="0"/>
              </a:spcBef>
              <a:spcAft>
                <a:spcPts val="0"/>
              </a:spcAft>
              <a:buClr>
                <a:srgbClr val="FFFFFF"/>
              </a:buClr>
              <a:buSzPts val="4000"/>
              <a:buNone/>
              <a:defRPr sz="4000">
                <a:solidFill>
                  <a:srgbClr val="FFFFFF"/>
                </a:solidFill>
              </a:defRPr>
            </a:lvl6pPr>
            <a:lvl7pPr lvl="6" algn="ctr">
              <a:lnSpc>
                <a:spcPct val="100000"/>
              </a:lnSpc>
              <a:spcBef>
                <a:spcPts val="0"/>
              </a:spcBef>
              <a:spcAft>
                <a:spcPts val="0"/>
              </a:spcAft>
              <a:buClr>
                <a:srgbClr val="FFFFFF"/>
              </a:buClr>
              <a:buSzPts val="4000"/>
              <a:buNone/>
              <a:defRPr sz="4000">
                <a:solidFill>
                  <a:srgbClr val="FFFFFF"/>
                </a:solidFill>
              </a:defRPr>
            </a:lvl7pPr>
            <a:lvl8pPr lvl="7" algn="ctr">
              <a:lnSpc>
                <a:spcPct val="100000"/>
              </a:lnSpc>
              <a:spcBef>
                <a:spcPts val="0"/>
              </a:spcBef>
              <a:spcAft>
                <a:spcPts val="0"/>
              </a:spcAft>
              <a:buClr>
                <a:srgbClr val="FFFFFF"/>
              </a:buClr>
              <a:buSzPts val="4000"/>
              <a:buNone/>
              <a:defRPr sz="4000">
                <a:solidFill>
                  <a:srgbClr val="FFFFFF"/>
                </a:solidFill>
              </a:defRPr>
            </a:lvl8pPr>
            <a:lvl9pPr lvl="8" algn="ctr">
              <a:lnSpc>
                <a:spcPct val="100000"/>
              </a:lnSpc>
              <a:spcBef>
                <a:spcPts val="0"/>
              </a:spcBef>
              <a:spcAft>
                <a:spcPts val="0"/>
              </a:spcAft>
              <a:buClr>
                <a:srgbClr val="FFFFFF"/>
              </a:buClr>
              <a:buSzPts val="4000"/>
              <a:buNone/>
              <a:defRPr sz="4000">
                <a:solidFill>
                  <a:srgbClr val="FFFFFF"/>
                </a:solidFill>
              </a:defRPr>
            </a:lvl9pPr>
          </a:lstStyle>
          <a:p>
            <a:endParaRPr/>
          </a:p>
        </p:txBody>
      </p:sp>
      <p:sp>
        <p:nvSpPr>
          <p:cNvPr id="53" name="Google Shape;53;p13"/>
          <p:cNvSpPr txBox="1">
            <a:spLocks noGrp="1"/>
          </p:cNvSpPr>
          <p:nvPr>
            <p:ph type="subTitle" idx="1"/>
          </p:nvPr>
        </p:nvSpPr>
        <p:spPr>
          <a:xfrm>
            <a:off x="1387200" y="4849600"/>
            <a:ext cx="6369600" cy="756300"/>
          </a:xfrm>
          <a:prstGeom prst="rect">
            <a:avLst/>
          </a:prstGeom>
          <a:noFill/>
        </p:spPr>
        <p:txBody>
          <a:bodyPr spcFirstLastPara="1" wrap="square" lIns="91425" tIns="91425" rIns="91425" bIns="91425" anchor="t" anchorCtr="0">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400"/>
              <a:buNone/>
              <a:defRPr sz="1400">
                <a:solidFill>
                  <a:srgbClr val="FFFFFF"/>
                </a:solidFill>
              </a:defRPr>
            </a:lvl2pPr>
            <a:lvl3pPr lvl="2" algn="ctr">
              <a:lnSpc>
                <a:spcPct val="100000"/>
              </a:lnSpc>
              <a:spcBef>
                <a:spcPts val="0"/>
              </a:spcBef>
              <a:spcAft>
                <a:spcPts val="0"/>
              </a:spcAft>
              <a:buClr>
                <a:srgbClr val="FFFFFF"/>
              </a:buClr>
              <a:buSzPts val="1400"/>
              <a:buNone/>
              <a:defRPr sz="1400">
                <a:solidFill>
                  <a:srgbClr val="FFFFFF"/>
                </a:solidFill>
              </a:defRPr>
            </a:lvl3pPr>
            <a:lvl4pPr lvl="3" algn="ctr">
              <a:lnSpc>
                <a:spcPct val="100000"/>
              </a:lnSpc>
              <a:spcBef>
                <a:spcPts val="0"/>
              </a:spcBef>
              <a:spcAft>
                <a:spcPts val="0"/>
              </a:spcAft>
              <a:buClr>
                <a:srgbClr val="FFFFFF"/>
              </a:buClr>
              <a:buSzPts val="1400"/>
              <a:buNone/>
              <a:defRPr sz="1400">
                <a:solidFill>
                  <a:srgbClr val="FFFFFF"/>
                </a:solidFill>
              </a:defRPr>
            </a:lvl4pPr>
            <a:lvl5pPr lvl="4" algn="ctr">
              <a:lnSpc>
                <a:spcPct val="100000"/>
              </a:lnSpc>
              <a:spcBef>
                <a:spcPts val="0"/>
              </a:spcBef>
              <a:spcAft>
                <a:spcPts val="0"/>
              </a:spcAft>
              <a:buClr>
                <a:srgbClr val="FFFFFF"/>
              </a:buClr>
              <a:buSzPts val="1400"/>
              <a:buNone/>
              <a:defRPr sz="1400">
                <a:solidFill>
                  <a:srgbClr val="FFFFFF"/>
                </a:solidFill>
              </a:defRPr>
            </a:lvl5pPr>
            <a:lvl6pPr lvl="5" algn="ctr">
              <a:lnSpc>
                <a:spcPct val="100000"/>
              </a:lnSpc>
              <a:spcBef>
                <a:spcPts val="0"/>
              </a:spcBef>
              <a:spcAft>
                <a:spcPts val="0"/>
              </a:spcAft>
              <a:buClr>
                <a:srgbClr val="FFFFFF"/>
              </a:buClr>
              <a:buSzPts val="1400"/>
              <a:buNone/>
              <a:defRPr sz="1400">
                <a:solidFill>
                  <a:srgbClr val="FFFFFF"/>
                </a:solidFill>
              </a:defRPr>
            </a:lvl6pPr>
            <a:lvl7pPr lvl="6" algn="ctr">
              <a:lnSpc>
                <a:spcPct val="100000"/>
              </a:lnSpc>
              <a:spcBef>
                <a:spcPts val="0"/>
              </a:spcBef>
              <a:spcAft>
                <a:spcPts val="0"/>
              </a:spcAft>
              <a:buClr>
                <a:srgbClr val="FFFFFF"/>
              </a:buClr>
              <a:buSzPts val="1400"/>
              <a:buNone/>
              <a:defRPr sz="1400">
                <a:solidFill>
                  <a:srgbClr val="FFFFFF"/>
                </a:solidFill>
              </a:defRPr>
            </a:lvl7pPr>
            <a:lvl8pPr lvl="7" algn="ctr">
              <a:lnSpc>
                <a:spcPct val="100000"/>
              </a:lnSpc>
              <a:spcBef>
                <a:spcPts val="0"/>
              </a:spcBef>
              <a:spcAft>
                <a:spcPts val="0"/>
              </a:spcAft>
              <a:buClr>
                <a:srgbClr val="FFFFFF"/>
              </a:buClr>
              <a:buSzPts val="1400"/>
              <a:buNone/>
              <a:defRPr sz="1400">
                <a:solidFill>
                  <a:srgbClr val="FFFFFF"/>
                </a:solidFill>
              </a:defRPr>
            </a:lvl8pPr>
            <a:lvl9pPr lvl="8" algn="ctr">
              <a:lnSpc>
                <a:spcPct val="100000"/>
              </a:lnSpc>
              <a:spcBef>
                <a:spcPts val="0"/>
              </a:spcBef>
              <a:spcAft>
                <a:spcPts val="0"/>
              </a:spcAft>
              <a:buClr>
                <a:srgbClr val="FFFFFF"/>
              </a:buClr>
              <a:buSzPts val="1400"/>
              <a:buNone/>
              <a:defRPr sz="1400">
                <a:solidFill>
                  <a:srgbClr val="FFFFFF"/>
                </a:solidFill>
              </a:defRPr>
            </a:lvl9pPr>
          </a:lstStyle>
          <a:p>
            <a:endParaRPr/>
          </a:p>
        </p:txBody>
      </p:sp>
      <p:sp>
        <p:nvSpPr>
          <p:cNvPr id="54" name="Google Shape;54;p13"/>
          <p:cNvSpPr txBox="1">
            <a:spLocks noGrp="1"/>
          </p:cNvSpPr>
          <p:nvPr>
            <p:ph type="sldNum" idx="12"/>
          </p:nvPr>
        </p:nvSpPr>
        <p:spPr>
          <a:xfrm>
            <a:off x="8472458" y="6217622"/>
            <a:ext cx="548700" cy="5247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2">
  <p:cSld name="AUTOLAYOUT_3">
    <p:bg>
      <p:bgPr>
        <a:solidFill>
          <a:srgbClr val="FFFFFF"/>
        </a:solidFill>
        <a:effectLst/>
      </p:bgPr>
    </p:bg>
    <p:spTree>
      <p:nvGrpSpPr>
        <p:cNvPr id="1" name="Shape 55"/>
        <p:cNvGrpSpPr/>
        <p:nvPr/>
      </p:nvGrpSpPr>
      <p:grpSpPr>
        <a:xfrm>
          <a:off x="0" y="0"/>
          <a:ext cx="0" cy="0"/>
          <a:chOff x="0" y="0"/>
          <a:chExt cx="0" cy="0"/>
        </a:xfrm>
      </p:grpSpPr>
      <p:sp>
        <p:nvSpPr>
          <p:cNvPr id="56" name="Google Shape;56;p14"/>
          <p:cNvSpPr/>
          <p:nvPr/>
        </p:nvSpPr>
        <p:spPr>
          <a:xfrm>
            <a:off x="0" y="0"/>
            <a:ext cx="9144000" cy="6858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4"/>
          <p:cNvSpPr txBox="1">
            <a:spLocks noGrp="1"/>
          </p:cNvSpPr>
          <p:nvPr>
            <p:ph type="ctrTitle"/>
          </p:nvPr>
        </p:nvSpPr>
        <p:spPr>
          <a:xfrm>
            <a:off x="390450" y="481833"/>
            <a:ext cx="8363100" cy="1335600"/>
          </a:xfrm>
          <a:prstGeom prst="rect">
            <a:avLst/>
          </a:prstGeom>
          <a:noFill/>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3000"/>
              <a:buNone/>
              <a:defRPr sz="3000">
                <a:solidFill>
                  <a:schemeClr val="dk2"/>
                </a:solidFill>
              </a:defRPr>
            </a:lvl1pPr>
            <a:lvl2pPr lvl="1" algn="l">
              <a:lnSpc>
                <a:spcPct val="100000"/>
              </a:lnSpc>
              <a:spcBef>
                <a:spcPts val="0"/>
              </a:spcBef>
              <a:spcAft>
                <a:spcPts val="0"/>
              </a:spcAft>
              <a:buClr>
                <a:schemeClr val="dk1"/>
              </a:buClr>
              <a:buSzPts val="3000"/>
              <a:buNone/>
              <a:defRPr sz="3000">
                <a:solidFill>
                  <a:schemeClr val="dk2"/>
                </a:solidFill>
              </a:defRPr>
            </a:lvl2pPr>
            <a:lvl3pPr lvl="2" algn="l">
              <a:lnSpc>
                <a:spcPct val="100000"/>
              </a:lnSpc>
              <a:spcBef>
                <a:spcPts val="0"/>
              </a:spcBef>
              <a:spcAft>
                <a:spcPts val="0"/>
              </a:spcAft>
              <a:buClr>
                <a:schemeClr val="dk1"/>
              </a:buClr>
              <a:buSzPts val="3000"/>
              <a:buNone/>
              <a:defRPr sz="3000">
                <a:solidFill>
                  <a:schemeClr val="dk2"/>
                </a:solidFill>
              </a:defRPr>
            </a:lvl3pPr>
            <a:lvl4pPr lvl="3" algn="l">
              <a:lnSpc>
                <a:spcPct val="100000"/>
              </a:lnSpc>
              <a:spcBef>
                <a:spcPts val="0"/>
              </a:spcBef>
              <a:spcAft>
                <a:spcPts val="0"/>
              </a:spcAft>
              <a:buClr>
                <a:schemeClr val="dk1"/>
              </a:buClr>
              <a:buSzPts val="3000"/>
              <a:buNone/>
              <a:defRPr sz="3000">
                <a:solidFill>
                  <a:schemeClr val="dk2"/>
                </a:solidFill>
              </a:defRPr>
            </a:lvl4pPr>
            <a:lvl5pPr lvl="4" algn="l">
              <a:lnSpc>
                <a:spcPct val="100000"/>
              </a:lnSpc>
              <a:spcBef>
                <a:spcPts val="0"/>
              </a:spcBef>
              <a:spcAft>
                <a:spcPts val="0"/>
              </a:spcAft>
              <a:buClr>
                <a:schemeClr val="dk1"/>
              </a:buClr>
              <a:buSzPts val="3000"/>
              <a:buNone/>
              <a:defRPr sz="3000">
                <a:solidFill>
                  <a:schemeClr val="dk2"/>
                </a:solidFill>
              </a:defRPr>
            </a:lvl5pPr>
            <a:lvl6pPr lvl="5" algn="l">
              <a:lnSpc>
                <a:spcPct val="100000"/>
              </a:lnSpc>
              <a:spcBef>
                <a:spcPts val="0"/>
              </a:spcBef>
              <a:spcAft>
                <a:spcPts val="0"/>
              </a:spcAft>
              <a:buClr>
                <a:schemeClr val="dk1"/>
              </a:buClr>
              <a:buSzPts val="3000"/>
              <a:buNone/>
              <a:defRPr sz="3000">
                <a:solidFill>
                  <a:schemeClr val="dk2"/>
                </a:solidFill>
              </a:defRPr>
            </a:lvl6pPr>
            <a:lvl7pPr lvl="6" algn="l">
              <a:lnSpc>
                <a:spcPct val="100000"/>
              </a:lnSpc>
              <a:spcBef>
                <a:spcPts val="0"/>
              </a:spcBef>
              <a:spcAft>
                <a:spcPts val="0"/>
              </a:spcAft>
              <a:buClr>
                <a:schemeClr val="dk1"/>
              </a:buClr>
              <a:buSzPts val="3000"/>
              <a:buNone/>
              <a:defRPr sz="3000">
                <a:solidFill>
                  <a:schemeClr val="dk2"/>
                </a:solidFill>
              </a:defRPr>
            </a:lvl7pPr>
            <a:lvl8pPr lvl="7" algn="l">
              <a:lnSpc>
                <a:spcPct val="100000"/>
              </a:lnSpc>
              <a:spcBef>
                <a:spcPts val="0"/>
              </a:spcBef>
              <a:spcAft>
                <a:spcPts val="0"/>
              </a:spcAft>
              <a:buClr>
                <a:schemeClr val="dk1"/>
              </a:buClr>
              <a:buSzPts val="3000"/>
              <a:buNone/>
              <a:defRPr sz="3000">
                <a:solidFill>
                  <a:schemeClr val="dk2"/>
                </a:solidFill>
              </a:defRPr>
            </a:lvl8pPr>
            <a:lvl9pPr lvl="8" algn="l">
              <a:lnSpc>
                <a:spcPct val="100000"/>
              </a:lnSpc>
              <a:spcBef>
                <a:spcPts val="0"/>
              </a:spcBef>
              <a:spcAft>
                <a:spcPts val="0"/>
              </a:spcAft>
              <a:buClr>
                <a:schemeClr val="dk1"/>
              </a:buClr>
              <a:buSzPts val="3000"/>
              <a:buNone/>
              <a:defRPr sz="3000">
                <a:solidFill>
                  <a:schemeClr val="dk2"/>
                </a:solidFill>
              </a:defRPr>
            </a:lvl9pPr>
          </a:lstStyle>
          <a:p>
            <a:endParaRPr/>
          </a:p>
        </p:txBody>
      </p:sp>
      <p:sp>
        <p:nvSpPr>
          <p:cNvPr id="58" name="Google Shape;58;p14"/>
          <p:cNvSpPr txBox="1">
            <a:spLocks noGrp="1"/>
          </p:cNvSpPr>
          <p:nvPr>
            <p:ph type="sldNum" idx="12"/>
          </p:nvPr>
        </p:nvSpPr>
        <p:spPr>
          <a:xfrm>
            <a:off x="8472458" y="6217622"/>
            <a:ext cx="548700" cy="5247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867800"/>
            <a:ext cx="8520600" cy="11223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740800"/>
            <a:ext cx="2808000" cy="1007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852800"/>
            <a:ext cx="2808000" cy="4239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600200"/>
            <a:ext cx="6367800" cy="54543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3737433"/>
            <a:ext cx="4045200" cy="1646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965433"/>
            <a:ext cx="3837000" cy="49269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5640767"/>
            <a:ext cx="5998800" cy="80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hyperlink" Target="https://medicalconnectivity.com/2006/06/01/average-length-of-stay-in-eds-nationwide-too-long/"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hyperlink" Target="https://www.acepnow.com/article/emergency-medical-services-arrivals-admission-rates-emergency-department-analyzed/"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hyperlink" Target="https://www.ncbi.nlm.nih.gov/pmc/articles/PMC4437092/"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hyperlink" Target="https://www.acepnow.com/article/emergency-medical-services-arrivals-admission-rates-emergency-department-analyzed/"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ncbi.nlm.nih.gov/pmc/articles/PMC3664080/"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63" name="Google Shape;63;p15"/>
          <p:cNvPicPr preferRelativeResize="0"/>
          <p:nvPr/>
        </p:nvPicPr>
        <p:blipFill rotWithShape="1">
          <a:blip r:embed="rId3">
            <a:alphaModFix amt="50000"/>
          </a:blip>
          <a:srcRect t="12558" b="12558"/>
          <a:stretch/>
        </p:blipFill>
        <p:spPr>
          <a:xfrm>
            <a:off x="0" y="0"/>
            <a:ext cx="9144005" cy="6857999"/>
          </a:xfrm>
          <a:prstGeom prst="rect">
            <a:avLst/>
          </a:prstGeom>
          <a:noFill/>
          <a:ln>
            <a:noFill/>
          </a:ln>
        </p:spPr>
      </p:pic>
      <p:sp>
        <p:nvSpPr>
          <p:cNvPr id="64" name="Google Shape;64;p15"/>
          <p:cNvSpPr txBox="1">
            <a:spLocks noGrp="1"/>
          </p:cNvSpPr>
          <p:nvPr>
            <p:ph type="ctrTitle"/>
          </p:nvPr>
        </p:nvSpPr>
        <p:spPr>
          <a:xfrm>
            <a:off x="229500" y="339250"/>
            <a:ext cx="8685000" cy="122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Simulation of Emergency Rooms</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4"/>
          <p:cNvSpPr txBox="1">
            <a:spLocks noGrp="1"/>
          </p:cNvSpPr>
          <p:nvPr>
            <p:ph type="title"/>
          </p:nvPr>
        </p:nvSpPr>
        <p:spPr>
          <a:xfrm>
            <a:off x="311700" y="4212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Merriweather"/>
                <a:ea typeface="Merriweather"/>
                <a:cs typeface="Merriweather"/>
                <a:sym typeface="Merriweather"/>
              </a:rPr>
              <a:t>Base Model - Room Assignment</a:t>
            </a:r>
            <a:endParaRPr b="1">
              <a:latin typeface="Merriweather"/>
              <a:ea typeface="Merriweather"/>
              <a:cs typeface="Merriweather"/>
              <a:sym typeface="Merriweather"/>
            </a:endParaRPr>
          </a:p>
        </p:txBody>
      </p:sp>
      <p:sp>
        <p:nvSpPr>
          <p:cNvPr id="133" name="Google Shape;133;p24"/>
          <p:cNvSpPr txBox="1"/>
          <p:nvPr/>
        </p:nvSpPr>
        <p:spPr>
          <a:xfrm>
            <a:off x="311700" y="3781242"/>
            <a:ext cx="8096700" cy="455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Merriweather"/>
              <a:ea typeface="Merriweather"/>
              <a:cs typeface="Merriweather"/>
              <a:sym typeface="Merriweather"/>
            </a:endParaRPr>
          </a:p>
          <a:p>
            <a:pPr marL="457200" lvl="0" indent="-317500" algn="l" rtl="0">
              <a:spcBef>
                <a:spcPts val="0"/>
              </a:spcBef>
              <a:spcAft>
                <a:spcPts val="0"/>
              </a:spcAft>
              <a:buSzPts val="1400"/>
              <a:buFont typeface="Merriweather"/>
              <a:buChar char="●"/>
            </a:pPr>
            <a:r>
              <a:rPr lang="en">
                <a:latin typeface="Merriweather"/>
                <a:ea typeface="Merriweather"/>
                <a:cs typeface="Merriweather"/>
                <a:sym typeface="Merriweather"/>
              </a:rPr>
              <a:t>If the Patient is Critical, assign room immediately, else the patient waits. (‘Urgent Attention Needed?’ decide module checks criticality)</a:t>
            </a:r>
            <a:endParaRPr>
              <a:latin typeface="Merriweather"/>
              <a:ea typeface="Merriweather"/>
              <a:cs typeface="Merriweather"/>
              <a:sym typeface="Merriweather"/>
            </a:endParaRPr>
          </a:p>
          <a:p>
            <a:pPr marL="0" lvl="0" indent="0" algn="l" rtl="0">
              <a:spcBef>
                <a:spcPts val="0"/>
              </a:spcBef>
              <a:spcAft>
                <a:spcPts val="0"/>
              </a:spcAft>
              <a:buNone/>
            </a:pPr>
            <a:endParaRPr>
              <a:latin typeface="Merriweather"/>
              <a:ea typeface="Merriweather"/>
              <a:cs typeface="Merriweather"/>
              <a:sym typeface="Merriweather"/>
            </a:endParaRPr>
          </a:p>
          <a:p>
            <a:pPr marL="457200" lvl="0" indent="-317500" algn="l" rtl="0">
              <a:spcBef>
                <a:spcPts val="0"/>
              </a:spcBef>
              <a:spcAft>
                <a:spcPts val="0"/>
              </a:spcAft>
              <a:buSzPts val="1400"/>
              <a:buFont typeface="Merriweather"/>
              <a:buChar char="●"/>
            </a:pPr>
            <a:r>
              <a:rPr lang="en">
                <a:latin typeface="Merriweather"/>
                <a:ea typeface="Merriweather"/>
                <a:cs typeface="Merriweather"/>
                <a:sym typeface="Merriweather"/>
              </a:rPr>
              <a:t>The patient is held back till one of the rooms is empty and there is no critical patient waiting for a room. </a:t>
            </a:r>
            <a:endParaRPr>
              <a:latin typeface="Merriweather"/>
              <a:ea typeface="Merriweather"/>
              <a:cs typeface="Merriweather"/>
              <a:sym typeface="Merriweather"/>
            </a:endParaRPr>
          </a:p>
          <a:p>
            <a:pPr marL="457200" lvl="0" indent="0" algn="l" rtl="0">
              <a:spcBef>
                <a:spcPts val="0"/>
              </a:spcBef>
              <a:spcAft>
                <a:spcPts val="0"/>
              </a:spcAft>
              <a:buNone/>
            </a:pPr>
            <a:endParaRPr>
              <a:latin typeface="Merriweather"/>
              <a:ea typeface="Merriweather"/>
              <a:cs typeface="Merriweather"/>
              <a:sym typeface="Merriweather"/>
            </a:endParaRPr>
          </a:p>
          <a:p>
            <a:pPr marL="457200" lvl="0" indent="-317500" algn="l" rtl="0">
              <a:spcBef>
                <a:spcPts val="0"/>
              </a:spcBef>
              <a:spcAft>
                <a:spcPts val="0"/>
              </a:spcAft>
              <a:buSzPts val="1400"/>
              <a:buFont typeface="Merriweather"/>
              <a:buChar char="●"/>
            </a:pPr>
            <a:r>
              <a:rPr lang="en">
                <a:latin typeface="Merriweather"/>
                <a:ea typeface="Merriweather"/>
                <a:cs typeface="Merriweather"/>
                <a:sym typeface="Merriweather"/>
              </a:rPr>
              <a:t>The ‘Patient Waiting’ Hold module checks for condition (NQ(Patient Seizes Room. Queue)==0) before assigning a non-critical patient a room.</a:t>
            </a:r>
            <a:endParaRPr>
              <a:latin typeface="Merriweather"/>
              <a:ea typeface="Merriweather"/>
              <a:cs typeface="Merriweather"/>
              <a:sym typeface="Merriweather"/>
            </a:endParaRPr>
          </a:p>
          <a:p>
            <a:pPr marL="0" lvl="0" indent="0" algn="l" rtl="0">
              <a:spcBef>
                <a:spcPts val="0"/>
              </a:spcBef>
              <a:spcAft>
                <a:spcPts val="0"/>
              </a:spcAft>
              <a:buNone/>
            </a:pPr>
            <a:endParaRPr>
              <a:latin typeface="Merriweather"/>
              <a:ea typeface="Merriweather"/>
              <a:cs typeface="Merriweather"/>
              <a:sym typeface="Merriweather"/>
            </a:endParaRPr>
          </a:p>
        </p:txBody>
      </p:sp>
      <p:pic>
        <p:nvPicPr>
          <p:cNvPr id="134" name="Google Shape;134;p24"/>
          <p:cNvPicPr preferRelativeResize="0"/>
          <p:nvPr/>
        </p:nvPicPr>
        <p:blipFill>
          <a:blip r:embed="rId3">
            <a:alphaModFix/>
          </a:blip>
          <a:stretch>
            <a:fillRect/>
          </a:stretch>
        </p:blipFill>
        <p:spPr>
          <a:xfrm>
            <a:off x="4380763" y="1184778"/>
            <a:ext cx="3190875" cy="2275925"/>
          </a:xfrm>
          <a:prstGeom prst="rect">
            <a:avLst/>
          </a:prstGeom>
          <a:noFill/>
          <a:ln>
            <a:noFill/>
          </a:ln>
        </p:spPr>
      </p:pic>
      <p:pic>
        <p:nvPicPr>
          <p:cNvPr id="135" name="Google Shape;135;p24"/>
          <p:cNvPicPr preferRelativeResize="0"/>
          <p:nvPr/>
        </p:nvPicPr>
        <p:blipFill rotWithShape="1">
          <a:blip r:embed="rId4">
            <a:alphaModFix/>
          </a:blip>
          <a:srcRect b="11142"/>
          <a:stretch/>
        </p:blipFill>
        <p:spPr>
          <a:xfrm>
            <a:off x="956925" y="1532875"/>
            <a:ext cx="2825300" cy="1579726"/>
          </a:xfrm>
          <a:prstGeom prst="rect">
            <a:avLst/>
          </a:prstGeom>
          <a:noFill/>
          <a:ln>
            <a:noFill/>
          </a:ln>
        </p:spPr>
      </p:pic>
      <p:sp>
        <p:nvSpPr>
          <p:cNvPr id="136" name="Google Shape;136;p24"/>
          <p:cNvSpPr txBox="1"/>
          <p:nvPr/>
        </p:nvSpPr>
        <p:spPr>
          <a:xfrm>
            <a:off x="946675" y="3267975"/>
            <a:ext cx="2845800" cy="35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Our Hospital has 6 ER rooms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37950" y="288850"/>
            <a:ext cx="90681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b="1">
                <a:latin typeface="Merriweather"/>
                <a:ea typeface="Merriweather"/>
                <a:cs typeface="Merriweather"/>
                <a:sym typeface="Merriweather"/>
              </a:rPr>
              <a:t>Base Model - Nurse Seize/Delay &amp; Doctor Processes</a:t>
            </a:r>
            <a:endParaRPr sz="2700" b="1">
              <a:latin typeface="Merriweather"/>
              <a:ea typeface="Merriweather"/>
              <a:cs typeface="Merriweather"/>
              <a:sym typeface="Merriweather"/>
            </a:endParaRPr>
          </a:p>
        </p:txBody>
      </p:sp>
      <p:sp>
        <p:nvSpPr>
          <p:cNvPr id="142" name="Google Shape;142;p25"/>
          <p:cNvSpPr txBox="1"/>
          <p:nvPr/>
        </p:nvSpPr>
        <p:spPr>
          <a:xfrm>
            <a:off x="331250" y="1356875"/>
            <a:ext cx="4779000" cy="3196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Merriweather"/>
              <a:buChar char="●"/>
            </a:pPr>
            <a:r>
              <a:rPr lang="en">
                <a:latin typeface="Merriweather"/>
                <a:ea typeface="Merriweather"/>
                <a:cs typeface="Merriweather"/>
                <a:sym typeface="Merriweather"/>
              </a:rPr>
              <a:t>Nurses assigned to the patients based on the Patient Triage.</a:t>
            </a:r>
            <a:endParaRPr>
              <a:latin typeface="Merriweather"/>
              <a:ea typeface="Merriweather"/>
              <a:cs typeface="Merriweather"/>
              <a:sym typeface="Merriweather"/>
            </a:endParaRPr>
          </a:p>
          <a:p>
            <a:pPr marL="457200" lvl="0" indent="0" algn="l" rtl="0">
              <a:spcBef>
                <a:spcPts val="0"/>
              </a:spcBef>
              <a:spcAft>
                <a:spcPts val="0"/>
              </a:spcAft>
              <a:buNone/>
            </a:pPr>
            <a:endParaRPr>
              <a:latin typeface="Merriweather"/>
              <a:ea typeface="Merriweather"/>
              <a:cs typeface="Merriweather"/>
              <a:sym typeface="Merriweather"/>
            </a:endParaRPr>
          </a:p>
          <a:p>
            <a:pPr marL="457200" lvl="0" indent="-317500" algn="l" rtl="0">
              <a:spcBef>
                <a:spcPts val="0"/>
              </a:spcBef>
              <a:spcAft>
                <a:spcPts val="0"/>
              </a:spcAft>
              <a:buSzPts val="1400"/>
              <a:buFont typeface="Merriweather"/>
              <a:buChar char="●"/>
            </a:pPr>
            <a:r>
              <a:rPr lang="en">
                <a:latin typeface="Merriweather"/>
                <a:ea typeface="Merriweather"/>
                <a:cs typeface="Merriweather"/>
                <a:sym typeface="Merriweather"/>
              </a:rPr>
              <a:t>Nurses first prepares patient for treatment</a:t>
            </a:r>
            <a:endParaRPr>
              <a:latin typeface="Merriweather"/>
              <a:ea typeface="Merriweather"/>
              <a:cs typeface="Merriweather"/>
              <a:sym typeface="Merriweather"/>
            </a:endParaRPr>
          </a:p>
          <a:p>
            <a:pPr marL="457200" lvl="0" indent="0" algn="l" rtl="0">
              <a:spcBef>
                <a:spcPts val="0"/>
              </a:spcBef>
              <a:spcAft>
                <a:spcPts val="0"/>
              </a:spcAft>
              <a:buNone/>
            </a:pPr>
            <a:endParaRPr>
              <a:latin typeface="Merriweather"/>
              <a:ea typeface="Merriweather"/>
              <a:cs typeface="Merriweather"/>
              <a:sym typeface="Merriweather"/>
            </a:endParaRPr>
          </a:p>
          <a:p>
            <a:pPr marL="457200" lvl="0" indent="-317500" algn="l" rtl="0">
              <a:spcBef>
                <a:spcPts val="0"/>
              </a:spcBef>
              <a:spcAft>
                <a:spcPts val="0"/>
              </a:spcAft>
              <a:buSzPts val="1400"/>
              <a:buFont typeface="Merriweather"/>
              <a:buChar char="●"/>
            </a:pPr>
            <a:r>
              <a:rPr lang="en">
                <a:latin typeface="Merriweather"/>
                <a:ea typeface="Merriweather"/>
                <a:cs typeface="Merriweather"/>
                <a:sym typeface="Merriweather"/>
              </a:rPr>
              <a:t>The doctor then treats the patient (Treatment time depends on Patient Criticality)</a:t>
            </a:r>
            <a:endParaRPr>
              <a:latin typeface="Merriweather"/>
              <a:ea typeface="Merriweather"/>
              <a:cs typeface="Merriweather"/>
              <a:sym typeface="Merriweather"/>
            </a:endParaRPr>
          </a:p>
          <a:p>
            <a:pPr marL="457200" lvl="0" indent="0" algn="l" rtl="0">
              <a:spcBef>
                <a:spcPts val="0"/>
              </a:spcBef>
              <a:spcAft>
                <a:spcPts val="0"/>
              </a:spcAft>
              <a:buNone/>
            </a:pPr>
            <a:endParaRPr>
              <a:latin typeface="Merriweather"/>
              <a:ea typeface="Merriweather"/>
              <a:cs typeface="Merriweather"/>
              <a:sym typeface="Merriweather"/>
            </a:endParaRPr>
          </a:p>
          <a:p>
            <a:pPr marL="0" lvl="0" indent="0" algn="l" rtl="0">
              <a:spcBef>
                <a:spcPts val="0"/>
              </a:spcBef>
              <a:spcAft>
                <a:spcPts val="0"/>
              </a:spcAft>
              <a:buNone/>
            </a:pPr>
            <a:endParaRPr>
              <a:latin typeface="Merriweather"/>
              <a:ea typeface="Merriweather"/>
              <a:cs typeface="Merriweather"/>
              <a:sym typeface="Merriweather"/>
            </a:endParaRPr>
          </a:p>
          <a:p>
            <a:pPr marL="0" lvl="0" indent="0" algn="l" rtl="0">
              <a:spcBef>
                <a:spcPts val="0"/>
              </a:spcBef>
              <a:spcAft>
                <a:spcPts val="0"/>
              </a:spcAft>
              <a:buNone/>
            </a:pPr>
            <a:endParaRPr>
              <a:latin typeface="Merriweather"/>
              <a:ea typeface="Merriweather"/>
              <a:cs typeface="Merriweather"/>
              <a:sym typeface="Merriweather"/>
            </a:endParaRPr>
          </a:p>
          <a:p>
            <a:pPr marL="0" lvl="0" indent="0" algn="l" rtl="0">
              <a:spcBef>
                <a:spcPts val="0"/>
              </a:spcBef>
              <a:spcAft>
                <a:spcPts val="0"/>
              </a:spcAft>
              <a:buNone/>
            </a:pPr>
            <a:endParaRPr>
              <a:latin typeface="Merriweather"/>
              <a:ea typeface="Merriweather"/>
              <a:cs typeface="Merriweather"/>
              <a:sym typeface="Merriweather"/>
            </a:endParaRPr>
          </a:p>
          <a:p>
            <a:pPr marL="0" lvl="0" indent="0" algn="l" rtl="0">
              <a:spcBef>
                <a:spcPts val="0"/>
              </a:spcBef>
              <a:spcAft>
                <a:spcPts val="0"/>
              </a:spcAft>
              <a:buNone/>
            </a:pPr>
            <a:endParaRPr>
              <a:latin typeface="Merriweather"/>
              <a:ea typeface="Merriweather"/>
              <a:cs typeface="Merriweather"/>
              <a:sym typeface="Merriweather"/>
            </a:endParaRPr>
          </a:p>
          <a:p>
            <a:pPr marL="0" lvl="0" indent="0" algn="l" rtl="0">
              <a:spcBef>
                <a:spcPts val="0"/>
              </a:spcBef>
              <a:spcAft>
                <a:spcPts val="0"/>
              </a:spcAft>
              <a:buNone/>
            </a:pPr>
            <a:endParaRPr>
              <a:latin typeface="Merriweather"/>
              <a:ea typeface="Merriweather"/>
              <a:cs typeface="Merriweather"/>
              <a:sym typeface="Merriweather"/>
            </a:endParaRPr>
          </a:p>
          <a:p>
            <a:pPr marL="0" lvl="0" indent="0" algn="l" rtl="0">
              <a:spcBef>
                <a:spcPts val="0"/>
              </a:spcBef>
              <a:spcAft>
                <a:spcPts val="0"/>
              </a:spcAft>
              <a:buNone/>
            </a:pPr>
            <a:endParaRPr>
              <a:latin typeface="Merriweather"/>
              <a:ea typeface="Merriweather"/>
              <a:cs typeface="Merriweather"/>
              <a:sym typeface="Merriweather"/>
            </a:endParaRPr>
          </a:p>
          <a:p>
            <a:pPr marL="0" lvl="0" indent="0" algn="l" rtl="0">
              <a:spcBef>
                <a:spcPts val="0"/>
              </a:spcBef>
              <a:spcAft>
                <a:spcPts val="0"/>
              </a:spcAft>
              <a:buNone/>
            </a:pPr>
            <a:endParaRPr>
              <a:latin typeface="Merriweather"/>
              <a:ea typeface="Merriweather"/>
              <a:cs typeface="Merriweather"/>
              <a:sym typeface="Merriweather"/>
            </a:endParaRPr>
          </a:p>
        </p:txBody>
      </p:sp>
      <p:pic>
        <p:nvPicPr>
          <p:cNvPr id="143" name="Google Shape;143;p25"/>
          <p:cNvPicPr preferRelativeResize="0"/>
          <p:nvPr/>
        </p:nvPicPr>
        <p:blipFill>
          <a:blip r:embed="rId3">
            <a:alphaModFix/>
          </a:blip>
          <a:stretch>
            <a:fillRect/>
          </a:stretch>
        </p:blipFill>
        <p:spPr>
          <a:xfrm>
            <a:off x="5255875" y="1542225"/>
            <a:ext cx="3629250" cy="2528675"/>
          </a:xfrm>
          <a:prstGeom prst="rect">
            <a:avLst/>
          </a:prstGeom>
          <a:noFill/>
          <a:ln>
            <a:noFill/>
          </a:ln>
        </p:spPr>
      </p:pic>
      <p:pic>
        <p:nvPicPr>
          <p:cNvPr id="144" name="Google Shape;144;p25"/>
          <p:cNvPicPr preferRelativeResize="0"/>
          <p:nvPr/>
        </p:nvPicPr>
        <p:blipFill rotWithShape="1">
          <a:blip r:embed="rId4">
            <a:alphaModFix/>
          </a:blip>
          <a:srcRect l="9213" t="65929" r="23437" b="9893"/>
          <a:stretch/>
        </p:blipFill>
        <p:spPr>
          <a:xfrm>
            <a:off x="37876" y="5026800"/>
            <a:ext cx="9068251" cy="1831207"/>
          </a:xfrm>
          <a:prstGeom prst="rect">
            <a:avLst/>
          </a:prstGeom>
          <a:noFill/>
          <a:ln>
            <a:noFill/>
          </a:ln>
        </p:spPr>
      </p:pic>
      <p:pic>
        <p:nvPicPr>
          <p:cNvPr id="145" name="Google Shape;145;p25"/>
          <p:cNvPicPr preferRelativeResize="0"/>
          <p:nvPr/>
        </p:nvPicPr>
        <p:blipFill rotWithShape="1">
          <a:blip r:embed="rId5">
            <a:alphaModFix/>
          </a:blip>
          <a:srcRect l="28377"/>
          <a:stretch/>
        </p:blipFill>
        <p:spPr>
          <a:xfrm>
            <a:off x="388650" y="3661400"/>
            <a:ext cx="1773099" cy="1365400"/>
          </a:xfrm>
          <a:prstGeom prst="rect">
            <a:avLst/>
          </a:prstGeom>
          <a:noFill/>
          <a:ln>
            <a:noFill/>
          </a:ln>
        </p:spPr>
      </p:pic>
      <p:sp>
        <p:nvSpPr>
          <p:cNvPr id="146" name="Google Shape;146;p25"/>
          <p:cNvSpPr txBox="1"/>
          <p:nvPr/>
        </p:nvSpPr>
        <p:spPr>
          <a:xfrm>
            <a:off x="2231675" y="4500950"/>
            <a:ext cx="2783400" cy="46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Fewer doctors than nurses (3 vs 5)</a:t>
            </a:r>
            <a:endParaRPr sz="12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6"/>
          <p:cNvSpPr txBox="1">
            <a:spLocks noGrp="1"/>
          </p:cNvSpPr>
          <p:nvPr>
            <p:ph type="title"/>
          </p:nvPr>
        </p:nvSpPr>
        <p:spPr>
          <a:xfrm>
            <a:off x="311700" y="40801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Merriweather"/>
                <a:ea typeface="Merriweather"/>
                <a:cs typeface="Merriweather"/>
                <a:sym typeface="Merriweather"/>
              </a:rPr>
              <a:t>Base Model - Nurse Delay and Release</a:t>
            </a:r>
            <a:endParaRPr b="1">
              <a:latin typeface="Merriweather"/>
              <a:ea typeface="Merriweather"/>
              <a:cs typeface="Merriweather"/>
              <a:sym typeface="Merriweather"/>
            </a:endParaRPr>
          </a:p>
        </p:txBody>
      </p:sp>
      <p:sp>
        <p:nvSpPr>
          <p:cNvPr id="152" name="Google Shape;152;p26"/>
          <p:cNvSpPr txBox="1"/>
          <p:nvPr/>
        </p:nvSpPr>
        <p:spPr>
          <a:xfrm>
            <a:off x="423925" y="1601467"/>
            <a:ext cx="8096700" cy="4559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Merriweather"/>
              <a:buChar char="●"/>
            </a:pPr>
            <a:r>
              <a:rPr lang="en">
                <a:latin typeface="Merriweather"/>
                <a:ea typeface="Merriweather"/>
                <a:cs typeface="Merriweather"/>
                <a:sym typeface="Merriweather"/>
              </a:rPr>
              <a:t>Additional delay for nurse to “out process” patient</a:t>
            </a:r>
            <a:endParaRPr>
              <a:latin typeface="Merriweather"/>
              <a:ea typeface="Merriweather"/>
              <a:cs typeface="Merriweather"/>
              <a:sym typeface="Merriweather"/>
            </a:endParaRPr>
          </a:p>
          <a:p>
            <a:pPr marL="457200" lvl="0" indent="0" algn="l" rtl="0">
              <a:spcBef>
                <a:spcPts val="0"/>
              </a:spcBef>
              <a:spcAft>
                <a:spcPts val="0"/>
              </a:spcAft>
              <a:buNone/>
            </a:pPr>
            <a:endParaRPr>
              <a:latin typeface="Merriweather"/>
              <a:ea typeface="Merriweather"/>
              <a:cs typeface="Merriweather"/>
              <a:sym typeface="Merriweather"/>
            </a:endParaRPr>
          </a:p>
          <a:p>
            <a:pPr marL="457200" lvl="0" indent="-317500" algn="l" rtl="0">
              <a:spcBef>
                <a:spcPts val="0"/>
              </a:spcBef>
              <a:spcAft>
                <a:spcPts val="0"/>
              </a:spcAft>
              <a:buSzPts val="1400"/>
              <a:buFont typeface="Merriweather"/>
              <a:buChar char="●"/>
            </a:pPr>
            <a:r>
              <a:rPr lang="en">
                <a:latin typeface="Merriweather"/>
                <a:ea typeface="Merriweather"/>
                <a:cs typeface="Merriweather"/>
                <a:sym typeface="Merriweather"/>
              </a:rPr>
              <a:t>Following this, the nurse gets released</a:t>
            </a:r>
            <a:endParaRPr>
              <a:latin typeface="Merriweather"/>
              <a:ea typeface="Merriweather"/>
              <a:cs typeface="Merriweather"/>
              <a:sym typeface="Merriweather"/>
            </a:endParaRPr>
          </a:p>
          <a:p>
            <a:pPr marL="0" lvl="0" indent="0" algn="l" rtl="0">
              <a:spcBef>
                <a:spcPts val="0"/>
              </a:spcBef>
              <a:spcAft>
                <a:spcPts val="0"/>
              </a:spcAft>
              <a:buNone/>
            </a:pPr>
            <a:endParaRPr>
              <a:latin typeface="Merriweather"/>
              <a:ea typeface="Merriweather"/>
              <a:cs typeface="Merriweather"/>
              <a:sym typeface="Merriweather"/>
            </a:endParaRPr>
          </a:p>
          <a:p>
            <a:pPr marL="0" lvl="0" indent="0" algn="l" rtl="0">
              <a:spcBef>
                <a:spcPts val="0"/>
              </a:spcBef>
              <a:spcAft>
                <a:spcPts val="0"/>
              </a:spcAft>
              <a:buNone/>
            </a:pPr>
            <a:endParaRPr>
              <a:latin typeface="Merriweather"/>
              <a:ea typeface="Merriweather"/>
              <a:cs typeface="Merriweather"/>
              <a:sym typeface="Merriweather"/>
            </a:endParaRPr>
          </a:p>
        </p:txBody>
      </p:sp>
      <p:pic>
        <p:nvPicPr>
          <p:cNvPr id="153" name="Google Shape;153;p26"/>
          <p:cNvPicPr preferRelativeResize="0"/>
          <p:nvPr/>
        </p:nvPicPr>
        <p:blipFill rotWithShape="1">
          <a:blip r:embed="rId3">
            <a:alphaModFix/>
          </a:blip>
          <a:srcRect l="55652" t="25170" r="14183" b="23886"/>
          <a:stretch/>
        </p:blipFill>
        <p:spPr>
          <a:xfrm>
            <a:off x="3304675" y="3648425"/>
            <a:ext cx="2534626" cy="2407901"/>
          </a:xfrm>
          <a:prstGeom prst="rect">
            <a:avLst/>
          </a:prstGeom>
          <a:noFill/>
          <a:ln>
            <a:noFill/>
          </a:ln>
        </p:spPr>
      </p:pic>
      <p:pic>
        <p:nvPicPr>
          <p:cNvPr id="154" name="Google Shape;154;p26"/>
          <p:cNvPicPr preferRelativeResize="0"/>
          <p:nvPr/>
        </p:nvPicPr>
        <p:blipFill>
          <a:blip r:embed="rId4">
            <a:alphaModFix/>
          </a:blip>
          <a:stretch>
            <a:fillRect/>
          </a:stretch>
        </p:blipFill>
        <p:spPr>
          <a:xfrm>
            <a:off x="1080113" y="3006150"/>
            <a:ext cx="1427675" cy="3454900"/>
          </a:xfrm>
          <a:prstGeom prst="rect">
            <a:avLst/>
          </a:prstGeom>
          <a:noFill/>
          <a:ln>
            <a:noFill/>
          </a:ln>
        </p:spPr>
      </p:pic>
      <p:pic>
        <p:nvPicPr>
          <p:cNvPr id="155" name="Google Shape;155;p26"/>
          <p:cNvPicPr preferRelativeResize="0"/>
          <p:nvPr/>
        </p:nvPicPr>
        <p:blipFill>
          <a:blip r:embed="rId5">
            <a:alphaModFix/>
          </a:blip>
          <a:stretch>
            <a:fillRect/>
          </a:stretch>
        </p:blipFill>
        <p:spPr>
          <a:xfrm>
            <a:off x="6636200" y="1601475"/>
            <a:ext cx="1884425" cy="21612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7"/>
          <p:cNvSpPr txBox="1">
            <a:spLocks noGrp="1"/>
          </p:cNvSpPr>
          <p:nvPr>
            <p:ph type="title"/>
          </p:nvPr>
        </p:nvSpPr>
        <p:spPr>
          <a:xfrm>
            <a:off x="394950" y="249700"/>
            <a:ext cx="83541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Merriweather"/>
                <a:ea typeface="Merriweather"/>
                <a:cs typeface="Merriweather"/>
                <a:sym typeface="Merriweather"/>
              </a:rPr>
              <a:t>Base Model- Record Patients, Release and </a:t>
            </a:r>
            <a:endParaRPr b="1">
              <a:latin typeface="Merriweather"/>
              <a:ea typeface="Merriweather"/>
              <a:cs typeface="Merriweather"/>
              <a:sym typeface="Merriweather"/>
            </a:endParaRPr>
          </a:p>
          <a:p>
            <a:pPr marL="0" lvl="0" indent="0" algn="l" rtl="0">
              <a:spcBef>
                <a:spcPts val="0"/>
              </a:spcBef>
              <a:spcAft>
                <a:spcPts val="0"/>
              </a:spcAft>
              <a:buNone/>
            </a:pPr>
            <a:r>
              <a:rPr lang="en" b="1">
                <a:latin typeface="Merriweather"/>
                <a:ea typeface="Merriweather"/>
                <a:cs typeface="Merriweather"/>
                <a:sym typeface="Merriweather"/>
              </a:rPr>
              <a:t>Dispose</a:t>
            </a:r>
            <a:endParaRPr b="1">
              <a:latin typeface="Merriweather"/>
              <a:ea typeface="Merriweather"/>
              <a:cs typeface="Merriweather"/>
              <a:sym typeface="Merriweather"/>
            </a:endParaRPr>
          </a:p>
          <a:p>
            <a:pPr marL="0" lvl="0" indent="0" algn="l" rtl="0">
              <a:spcBef>
                <a:spcPts val="0"/>
              </a:spcBef>
              <a:spcAft>
                <a:spcPts val="0"/>
              </a:spcAft>
              <a:buNone/>
            </a:pPr>
            <a:endParaRPr b="1">
              <a:latin typeface="Merriweather"/>
              <a:ea typeface="Merriweather"/>
              <a:cs typeface="Merriweather"/>
              <a:sym typeface="Merriweather"/>
            </a:endParaRPr>
          </a:p>
        </p:txBody>
      </p:sp>
      <p:sp>
        <p:nvSpPr>
          <p:cNvPr id="161" name="Google Shape;161;p27"/>
          <p:cNvSpPr txBox="1">
            <a:spLocks noGrp="1"/>
          </p:cNvSpPr>
          <p:nvPr>
            <p:ph type="body" idx="1"/>
          </p:nvPr>
        </p:nvSpPr>
        <p:spPr>
          <a:xfrm>
            <a:off x="99875" y="5071525"/>
            <a:ext cx="8354100" cy="1689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Font typeface="Merriweather"/>
              <a:buChar char="●"/>
            </a:pPr>
            <a:r>
              <a:rPr lang="en" sz="1400">
                <a:solidFill>
                  <a:srgbClr val="000000"/>
                </a:solidFill>
                <a:latin typeface="Merriweather"/>
                <a:ea typeface="Merriweather"/>
                <a:cs typeface="Merriweather"/>
                <a:sym typeface="Merriweather"/>
              </a:rPr>
              <a:t>Once the patients are treated, a record module counts the number of patients treated, for each type.</a:t>
            </a:r>
            <a:endParaRPr sz="1400">
              <a:solidFill>
                <a:srgbClr val="000000"/>
              </a:solidFill>
              <a:latin typeface="Merriweather"/>
              <a:ea typeface="Merriweather"/>
              <a:cs typeface="Merriweather"/>
              <a:sym typeface="Merriweather"/>
            </a:endParaRPr>
          </a:p>
          <a:p>
            <a:pPr marL="457200" lvl="0" indent="-317500" algn="l" rtl="0">
              <a:spcBef>
                <a:spcPts val="0"/>
              </a:spcBef>
              <a:spcAft>
                <a:spcPts val="0"/>
              </a:spcAft>
              <a:buClr>
                <a:srgbClr val="000000"/>
              </a:buClr>
              <a:buSzPts val="1400"/>
              <a:buFont typeface="Merriweather"/>
              <a:buChar char="●"/>
            </a:pPr>
            <a:r>
              <a:rPr lang="en" sz="1400">
                <a:solidFill>
                  <a:srgbClr val="000000"/>
                </a:solidFill>
                <a:latin typeface="Merriweather"/>
                <a:ea typeface="Merriweather"/>
                <a:cs typeface="Merriweather"/>
                <a:sym typeface="Merriweather"/>
              </a:rPr>
              <a:t>After the patient’s treatment has been recorded, the room is then released and the patient entity is disposed from the system.</a:t>
            </a:r>
            <a:r>
              <a:rPr lang="en">
                <a:solidFill>
                  <a:srgbClr val="000000"/>
                </a:solidFill>
                <a:latin typeface="Merriweather"/>
                <a:ea typeface="Merriweather"/>
                <a:cs typeface="Merriweather"/>
                <a:sym typeface="Merriweather"/>
              </a:rPr>
              <a:t>                                                                           </a:t>
            </a:r>
            <a:endParaRPr>
              <a:solidFill>
                <a:srgbClr val="000000"/>
              </a:solidFill>
              <a:latin typeface="Merriweather"/>
              <a:ea typeface="Merriweather"/>
              <a:cs typeface="Merriweather"/>
              <a:sym typeface="Merriweather"/>
            </a:endParaRPr>
          </a:p>
        </p:txBody>
      </p:sp>
      <p:pic>
        <p:nvPicPr>
          <p:cNvPr id="162" name="Google Shape;162;p27"/>
          <p:cNvPicPr preferRelativeResize="0"/>
          <p:nvPr/>
        </p:nvPicPr>
        <p:blipFill rotWithShape="1">
          <a:blip r:embed="rId3">
            <a:alphaModFix/>
          </a:blip>
          <a:srcRect r="7019"/>
          <a:stretch/>
        </p:blipFill>
        <p:spPr>
          <a:xfrm>
            <a:off x="461150" y="1278201"/>
            <a:ext cx="2753750" cy="3702175"/>
          </a:xfrm>
          <a:prstGeom prst="rect">
            <a:avLst/>
          </a:prstGeom>
          <a:noFill/>
          <a:ln>
            <a:noFill/>
          </a:ln>
        </p:spPr>
      </p:pic>
      <p:pic>
        <p:nvPicPr>
          <p:cNvPr id="163" name="Google Shape;163;p27"/>
          <p:cNvPicPr preferRelativeResize="0"/>
          <p:nvPr/>
        </p:nvPicPr>
        <p:blipFill rotWithShape="1">
          <a:blip r:embed="rId4">
            <a:alphaModFix/>
          </a:blip>
          <a:srcRect l="32855" t="24270" r="37954" b="28253"/>
          <a:stretch/>
        </p:blipFill>
        <p:spPr>
          <a:xfrm>
            <a:off x="6094500" y="1734638"/>
            <a:ext cx="2858726" cy="2615450"/>
          </a:xfrm>
          <a:prstGeom prst="rect">
            <a:avLst/>
          </a:prstGeom>
          <a:noFill/>
          <a:ln>
            <a:noFill/>
          </a:ln>
        </p:spPr>
      </p:pic>
      <p:pic>
        <p:nvPicPr>
          <p:cNvPr id="164" name="Google Shape;164;p27"/>
          <p:cNvPicPr preferRelativeResize="0"/>
          <p:nvPr/>
        </p:nvPicPr>
        <p:blipFill rotWithShape="1">
          <a:blip r:embed="rId5">
            <a:alphaModFix/>
          </a:blip>
          <a:srcRect t="5024"/>
          <a:stretch/>
        </p:blipFill>
        <p:spPr>
          <a:xfrm>
            <a:off x="3574980" y="1821575"/>
            <a:ext cx="2331545" cy="2615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8"/>
          <p:cNvSpPr txBox="1">
            <a:spLocks noGrp="1"/>
          </p:cNvSpPr>
          <p:nvPr>
            <p:ph type="title"/>
          </p:nvPr>
        </p:nvSpPr>
        <p:spPr>
          <a:xfrm>
            <a:off x="311700" y="31534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Merriweather"/>
                <a:ea typeface="Merriweather"/>
                <a:cs typeface="Merriweather"/>
                <a:sym typeface="Merriweather"/>
              </a:rPr>
              <a:t>Results from 10-Day Simulation</a:t>
            </a:r>
            <a:endParaRPr b="1">
              <a:latin typeface="Merriweather"/>
              <a:ea typeface="Merriweather"/>
              <a:cs typeface="Merriweather"/>
              <a:sym typeface="Merriweather"/>
            </a:endParaRPr>
          </a:p>
        </p:txBody>
      </p:sp>
      <p:sp>
        <p:nvSpPr>
          <p:cNvPr id="170" name="Google Shape;170;p28"/>
          <p:cNvSpPr txBox="1">
            <a:spLocks noGrp="1"/>
          </p:cNvSpPr>
          <p:nvPr>
            <p:ph type="body" idx="1"/>
          </p:nvPr>
        </p:nvSpPr>
        <p:spPr>
          <a:xfrm>
            <a:off x="311700" y="1138577"/>
            <a:ext cx="8520600" cy="1284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Merriweather"/>
              <a:buChar char="●"/>
            </a:pPr>
            <a:r>
              <a:rPr lang="en">
                <a:solidFill>
                  <a:srgbClr val="000000"/>
                </a:solidFill>
                <a:latin typeface="Merriweather"/>
                <a:ea typeface="Merriweather"/>
                <a:cs typeface="Merriweather"/>
                <a:sym typeface="Merriweather"/>
              </a:rPr>
              <a:t>10 day simulation with 6 rooms, 5 nurses and 3 doctors</a:t>
            </a:r>
            <a:endParaRPr>
              <a:solidFill>
                <a:srgbClr val="000000"/>
              </a:solidFill>
              <a:latin typeface="Merriweather"/>
              <a:ea typeface="Merriweather"/>
              <a:cs typeface="Merriweather"/>
              <a:sym typeface="Merriweather"/>
            </a:endParaRPr>
          </a:p>
          <a:p>
            <a:pPr marL="457200" lvl="0" indent="-342900" algn="l" rtl="0">
              <a:spcBef>
                <a:spcPts val="0"/>
              </a:spcBef>
              <a:spcAft>
                <a:spcPts val="0"/>
              </a:spcAft>
              <a:buClr>
                <a:srgbClr val="000000"/>
              </a:buClr>
              <a:buSzPts val="1800"/>
              <a:buFont typeface="Merriweather"/>
              <a:buChar char="●"/>
            </a:pPr>
            <a:r>
              <a:rPr lang="en">
                <a:solidFill>
                  <a:srgbClr val="000000"/>
                </a:solidFill>
                <a:latin typeface="Merriweather"/>
                <a:ea typeface="Merriweather"/>
                <a:cs typeface="Merriweather"/>
                <a:sym typeface="Merriweather"/>
              </a:rPr>
              <a:t>Comparison with real life study (which says that the average stay in a US ER is 3.7 hours) - </a:t>
            </a:r>
            <a:r>
              <a:rPr lang="en" u="sng">
                <a:solidFill>
                  <a:srgbClr val="000000"/>
                </a:solidFill>
                <a:latin typeface="Merriweather"/>
                <a:ea typeface="Merriweather"/>
                <a:cs typeface="Merriweather"/>
                <a:sym typeface="Merriweather"/>
                <a:hlinkClick r:id="rId3"/>
              </a:rPr>
              <a:t>https://medicalconnectivity.com/2006/06/01/average-length-of-stay-in-eds-nationwide-too-long/</a:t>
            </a:r>
            <a:r>
              <a:rPr lang="en">
                <a:solidFill>
                  <a:srgbClr val="000000"/>
                </a:solidFill>
                <a:latin typeface="Merriweather"/>
                <a:ea typeface="Merriweather"/>
                <a:cs typeface="Merriweather"/>
                <a:sym typeface="Merriweather"/>
              </a:rPr>
              <a:t> </a:t>
            </a:r>
            <a:endParaRPr>
              <a:solidFill>
                <a:srgbClr val="000000"/>
              </a:solidFill>
              <a:latin typeface="Merriweather"/>
              <a:ea typeface="Merriweather"/>
              <a:cs typeface="Merriweather"/>
              <a:sym typeface="Merriweather"/>
            </a:endParaRPr>
          </a:p>
        </p:txBody>
      </p:sp>
      <p:pic>
        <p:nvPicPr>
          <p:cNvPr id="171" name="Google Shape;171;p28"/>
          <p:cNvPicPr preferRelativeResize="0"/>
          <p:nvPr/>
        </p:nvPicPr>
        <p:blipFill rotWithShape="1">
          <a:blip r:embed="rId4">
            <a:alphaModFix/>
          </a:blip>
          <a:srcRect l="36122" t="41040" r="48759" b="44949"/>
          <a:stretch/>
        </p:blipFill>
        <p:spPr>
          <a:xfrm>
            <a:off x="6403825" y="3839350"/>
            <a:ext cx="2029651" cy="1284301"/>
          </a:xfrm>
          <a:prstGeom prst="rect">
            <a:avLst/>
          </a:prstGeom>
          <a:noFill/>
          <a:ln>
            <a:noFill/>
          </a:ln>
        </p:spPr>
      </p:pic>
      <p:pic>
        <p:nvPicPr>
          <p:cNvPr id="172" name="Google Shape;172;p28"/>
          <p:cNvPicPr preferRelativeResize="0"/>
          <p:nvPr/>
        </p:nvPicPr>
        <p:blipFill rotWithShape="1">
          <a:blip r:embed="rId5">
            <a:alphaModFix/>
          </a:blip>
          <a:srcRect l="34672" t="43691" r="26091" b="25935"/>
          <a:stretch/>
        </p:blipFill>
        <p:spPr>
          <a:xfrm>
            <a:off x="66200" y="2998975"/>
            <a:ext cx="6275477" cy="3590976"/>
          </a:xfrm>
          <a:prstGeom prst="rect">
            <a:avLst/>
          </a:prstGeom>
          <a:noFill/>
          <a:ln>
            <a:noFill/>
          </a:ln>
        </p:spPr>
      </p:pic>
      <p:pic>
        <p:nvPicPr>
          <p:cNvPr id="173" name="Google Shape;173;p28"/>
          <p:cNvPicPr preferRelativeResize="0"/>
          <p:nvPr/>
        </p:nvPicPr>
        <p:blipFill rotWithShape="1">
          <a:blip r:embed="rId4">
            <a:alphaModFix/>
          </a:blip>
          <a:srcRect l="56368" t="41040" r="39083" b="44949"/>
          <a:stretch/>
        </p:blipFill>
        <p:spPr>
          <a:xfrm>
            <a:off x="8433477" y="3839350"/>
            <a:ext cx="610627" cy="1284301"/>
          </a:xfrm>
          <a:prstGeom prst="rect">
            <a:avLst/>
          </a:prstGeom>
          <a:noFill/>
          <a:ln>
            <a:noFill/>
          </a:ln>
        </p:spPr>
      </p:pic>
      <p:sp>
        <p:nvSpPr>
          <p:cNvPr id="174" name="Google Shape;174;p28"/>
          <p:cNvSpPr/>
          <p:nvPr/>
        </p:nvSpPr>
        <p:spPr>
          <a:xfrm>
            <a:off x="66200" y="6301950"/>
            <a:ext cx="3137700" cy="2880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596925" y="434500"/>
            <a:ext cx="26070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Merriweather"/>
                <a:ea typeface="Merriweather"/>
                <a:cs typeface="Merriweather"/>
                <a:sym typeface="Merriweather"/>
              </a:rPr>
              <a:t>Future Work</a:t>
            </a:r>
            <a:endParaRPr b="1">
              <a:latin typeface="Merriweather"/>
              <a:ea typeface="Merriweather"/>
              <a:cs typeface="Merriweather"/>
              <a:sym typeface="Merriweather"/>
            </a:endParaRPr>
          </a:p>
        </p:txBody>
      </p:sp>
      <p:sp>
        <p:nvSpPr>
          <p:cNvPr id="180" name="Google Shape;180;p29"/>
          <p:cNvSpPr txBox="1">
            <a:spLocks noGrp="1"/>
          </p:cNvSpPr>
          <p:nvPr>
            <p:ph type="body" idx="1"/>
          </p:nvPr>
        </p:nvSpPr>
        <p:spPr>
          <a:xfrm>
            <a:off x="311700" y="1682225"/>
            <a:ext cx="8717700" cy="4555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Merriweather"/>
              <a:buChar char="●"/>
            </a:pPr>
            <a:r>
              <a:rPr lang="en">
                <a:solidFill>
                  <a:srgbClr val="000000"/>
                </a:solidFill>
                <a:latin typeface="Merriweather"/>
                <a:ea typeface="Merriweather"/>
                <a:cs typeface="Merriweather"/>
                <a:sym typeface="Merriweather"/>
              </a:rPr>
              <a:t>UK ERs have been reconstructed into two sections, A&amp;E and UCC</a:t>
            </a:r>
            <a:endParaRPr>
              <a:solidFill>
                <a:srgbClr val="000000"/>
              </a:solidFill>
              <a:latin typeface="Merriweather"/>
              <a:ea typeface="Merriweather"/>
              <a:cs typeface="Merriweather"/>
              <a:sym typeface="Merriweather"/>
            </a:endParaRPr>
          </a:p>
          <a:p>
            <a:pPr marL="457200" lvl="0" indent="-342900" algn="l" rtl="0">
              <a:spcBef>
                <a:spcPts val="0"/>
              </a:spcBef>
              <a:spcAft>
                <a:spcPts val="0"/>
              </a:spcAft>
              <a:buClr>
                <a:srgbClr val="000000"/>
              </a:buClr>
              <a:buSzPts val="1800"/>
              <a:buFont typeface="Merriweather"/>
              <a:buChar char="●"/>
            </a:pPr>
            <a:r>
              <a:rPr lang="en">
                <a:solidFill>
                  <a:srgbClr val="000000"/>
                </a:solidFill>
                <a:latin typeface="Merriweather"/>
                <a:ea typeface="Merriweather"/>
                <a:cs typeface="Merriweather"/>
                <a:sym typeface="Merriweather"/>
              </a:rPr>
              <a:t>Implement model that incorporates UCC </a:t>
            </a:r>
            <a:endParaRPr>
              <a:solidFill>
                <a:srgbClr val="000000"/>
              </a:solidFill>
              <a:latin typeface="Merriweather"/>
              <a:ea typeface="Merriweather"/>
              <a:cs typeface="Merriweather"/>
              <a:sym typeface="Merriweather"/>
            </a:endParaRPr>
          </a:p>
          <a:p>
            <a:pPr marL="457200" lvl="0" indent="-342900" algn="l" rtl="0">
              <a:spcBef>
                <a:spcPts val="0"/>
              </a:spcBef>
              <a:spcAft>
                <a:spcPts val="0"/>
              </a:spcAft>
              <a:buClr>
                <a:srgbClr val="000000"/>
              </a:buClr>
              <a:buSzPts val="1800"/>
              <a:buFont typeface="Merriweather"/>
              <a:buChar char="●"/>
            </a:pPr>
            <a:r>
              <a:rPr lang="en">
                <a:solidFill>
                  <a:schemeClr val="dk1"/>
                </a:solidFill>
                <a:latin typeface="Merriweather"/>
                <a:ea typeface="Merriweather"/>
                <a:cs typeface="Merriweather"/>
                <a:sym typeface="Merriweather"/>
              </a:rPr>
              <a:t>Goal: Test whether efficiency is gained by implementing such a model</a:t>
            </a:r>
            <a:endParaRPr>
              <a:solidFill>
                <a:srgbClr val="000000"/>
              </a:solidFill>
              <a:latin typeface="Merriweather"/>
              <a:ea typeface="Merriweather"/>
              <a:cs typeface="Merriweather"/>
              <a:sym typeface="Merriweather"/>
            </a:endParaRPr>
          </a:p>
          <a:p>
            <a:pPr marL="457200" lvl="0" indent="0" algn="l" rtl="0">
              <a:spcBef>
                <a:spcPts val="1600"/>
              </a:spcBef>
              <a:spcAft>
                <a:spcPts val="0"/>
              </a:spcAft>
              <a:buNone/>
            </a:pPr>
            <a:r>
              <a:rPr lang="en">
                <a:solidFill>
                  <a:srgbClr val="000000"/>
                </a:solidFill>
                <a:latin typeface="Merriweather"/>
                <a:ea typeface="Merriweather"/>
                <a:cs typeface="Merriweather"/>
                <a:sym typeface="Merriweather"/>
              </a:rPr>
              <a:t>Implementing this model might lead to the following-</a:t>
            </a:r>
            <a:endParaRPr>
              <a:solidFill>
                <a:srgbClr val="000000"/>
              </a:solidFill>
              <a:latin typeface="Merriweather"/>
              <a:ea typeface="Merriweather"/>
              <a:cs typeface="Merriweather"/>
              <a:sym typeface="Merriweather"/>
            </a:endParaRPr>
          </a:p>
          <a:p>
            <a:pPr marL="457200" lvl="0" indent="-342900" algn="l" rtl="0">
              <a:spcBef>
                <a:spcPts val="1600"/>
              </a:spcBef>
              <a:spcAft>
                <a:spcPts val="0"/>
              </a:spcAft>
              <a:buClr>
                <a:srgbClr val="000000"/>
              </a:buClr>
              <a:buSzPts val="1800"/>
              <a:buFont typeface="Merriweather"/>
              <a:buChar char="●"/>
            </a:pPr>
            <a:r>
              <a:rPr lang="en">
                <a:solidFill>
                  <a:srgbClr val="000000"/>
                </a:solidFill>
                <a:latin typeface="Merriweather"/>
                <a:ea typeface="Merriweather"/>
                <a:cs typeface="Merriweather"/>
                <a:sym typeface="Merriweather"/>
              </a:rPr>
              <a:t>Getting rid of Hold module </a:t>
            </a:r>
            <a:endParaRPr>
              <a:solidFill>
                <a:srgbClr val="000000"/>
              </a:solidFill>
              <a:latin typeface="Merriweather"/>
              <a:ea typeface="Merriweather"/>
              <a:cs typeface="Merriweather"/>
              <a:sym typeface="Merriweather"/>
            </a:endParaRPr>
          </a:p>
          <a:p>
            <a:pPr marL="457200" lvl="0" indent="-342900" algn="l" rtl="0">
              <a:spcBef>
                <a:spcPts val="0"/>
              </a:spcBef>
              <a:spcAft>
                <a:spcPts val="0"/>
              </a:spcAft>
              <a:buClr>
                <a:srgbClr val="000000"/>
              </a:buClr>
              <a:buSzPts val="1800"/>
              <a:buFont typeface="Merriweather"/>
              <a:buChar char="●"/>
            </a:pPr>
            <a:r>
              <a:rPr lang="en">
                <a:solidFill>
                  <a:srgbClr val="000000"/>
                </a:solidFill>
                <a:latin typeface="Merriweather"/>
                <a:ea typeface="Merriweather"/>
                <a:cs typeface="Merriweather"/>
                <a:sym typeface="Merriweather"/>
              </a:rPr>
              <a:t>Shorter wait times</a:t>
            </a:r>
            <a:endParaRPr>
              <a:solidFill>
                <a:srgbClr val="000000"/>
              </a:solidFill>
              <a:latin typeface="Merriweather"/>
              <a:ea typeface="Merriweather"/>
              <a:cs typeface="Merriweather"/>
              <a:sym typeface="Merriweather"/>
            </a:endParaRPr>
          </a:p>
          <a:p>
            <a:pPr marL="914400" lvl="1" indent="-317500" algn="l" rtl="0">
              <a:spcBef>
                <a:spcPts val="0"/>
              </a:spcBef>
              <a:spcAft>
                <a:spcPts val="0"/>
              </a:spcAft>
              <a:buClr>
                <a:srgbClr val="000000"/>
              </a:buClr>
              <a:buSzPts val="1400"/>
              <a:buFont typeface="Merriweather"/>
              <a:buChar char="○"/>
            </a:pPr>
            <a:r>
              <a:rPr lang="en">
                <a:solidFill>
                  <a:srgbClr val="000000"/>
                </a:solidFill>
                <a:latin typeface="Merriweather"/>
                <a:ea typeface="Merriweather"/>
                <a:cs typeface="Merriweather"/>
                <a:sym typeface="Merriweather"/>
              </a:rPr>
              <a:t>Ideally, no wait for critical patients</a:t>
            </a:r>
            <a:endParaRPr>
              <a:solidFill>
                <a:srgbClr val="000000"/>
              </a:solidFill>
              <a:latin typeface="Merriweather"/>
              <a:ea typeface="Merriweather"/>
              <a:cs typeface="Merriweather"/>
              <a:sym typeface="Merriweather"/>
            </a:endParaRPr>
          </a:p>
          <a:p>
            <a:pPr marL="914400" lvl="1" indent="-317500" algn="l" rtl="0">
              <a:spcBef>
                <a:spcPts val="0"/>
              </a:spcBef>
              <a:spcAft>
                <a:spcPts val="0"/>
              </a:spcAft>
              <a:buClr>
                <a:srgbClr val="000000"/>
              </a:buClr>
              <a:buSzPts val="1400"/>
              <a:buFont typeface="Merriweather"/>
              <a:buChar char="○"/>
            </a:pPr>
            <a:r>
              <a:rPr lang="en">
                <a:solidFill>
                  <a:srgbClr val="000000"/>
                </a:solidFill>
                <a:latin typeface="Merriweather"/>
                <a:ea typeface="Merriweather"/>
                <a:cs typeface="Merriweather"/>
                <a:sym typeface="Merriweather"/>
              </a:rPr>
              <a:t>Less critical patients can avoid being pushed to the back of queue</a:t>
            </a:r>
            <a:endParaRPr>
              <a:solidFill>
                <a:srgbClr val="000000"/>
              </a:solidFill>
              <a:latin typeface="Merriweather"/>
              <a:ea typeface="Merriweather"/>
              <a:cs typeface="Merriweather"/>
              <a:sym typeface="Merriweather"/>
            </a:endParaRPr>
          </a:p>
          <a:p>
            <a:pPr marL="457200" lvl="0" indent="-342900" algn="l" rtl="0">
              <a:spcBef>
                <a:spcPts val="0"/>
              </a:spcBef>
              <a:spcAft>
                <a:spcPts val="0"/>
              </a:spcAft>
              <a:buClr>
                <a:srgbClr val="000000"/>
              </a:buClr>
              <a:buSzPts val="1800"/>
              <a:buFont typeface="Merriweather"/>
              <a:buChar char="●"/>
            </a:pPr>
            <a:r>
              <a:rPr lang="en">
                <a:solidFill>
                  <a:srgbClr val="000000"/>
                </a:solidFill>
                <a:latin typeface="Merriweather"/>
                <a:ea typeface="Merriweather"/>
                <a:cs typeface="Merriweather"/>
                <a:sym typeface="Merriweather"/>
              </a:rPr>
              <a:t>Efficient use of resources</a:t>
            </a:r>
            <a:endParaRPr>
              <a:solidFill>
                <a:srgbClr val="000000"/>
              </a:solidFill>
              <a:latin typeface="Merriweather"/>
              <a:ea typeface="Merriweather"/>
              <a:cs typeface="Merriweather"/>
              <a:sym typeface="Merriweather"/>
            </a:endParaRPr>
          </a:p>
          <a:p>
            <a:pPr marL="457200" lvl="0" indent="-342900" algn="l" rtl="0">
              <a:spcBef>
                <a:spcPts val="0"/>
              </a:spcBef>
              <a:spcAft>
                <a:spcPts val="0"/>
              </a:spcAft>
              <a:buClr>
                <a:srgbClr val="000000"/>
              </a:buClr>
              <a:buSzPts val="1800"/>
              <a:buFont typeface="Merriweather"/>
              <a:buChar char="●"/>
            </a:pPr>
            <a:r>
              <a:rPr lang="en">
                <a:solidFill>
                  <a:srgbClr val="000000"/>
                </a:solidFill>
                <a:latin typeface="Merriweather"/>
                <a:ea typeface="Merriweather"/>
                <a:cs typeface="Merriweather"/>
                <a:sym typeface="Merriweather"/>
              </a:rPr>
              <a:t>Resource utilization leading to saving money - nurse practitioner instead of MD</a:t>
            </a:r>
            <a:endParaRPr>
              <a:solidFill>
                <a:srgbClr val="000000"/>
              </a:solidFill>
              <a:latin typeface="Merriweather"/>
              <a:ea typeface="Merriweather"/>
              <a:cs typeface="Merriweather"/>
              <a:sym typeface="Merriweather"/>
            </a:endParaRPr>
          </a:p>
          <a:p>
            <a:pPr marL="457200" lvl="0" indent="0" algn="l" rtl="0">
              <a:spcBef>
                <a:spcPts val="1600"/>
              </a:spcBef>
              <a:spcAft>
                <a:spcPts val="1600"/>
              </a:spcAft>
              <a:buNone/>
            </a:pPr>
            <a:endParaRPr>
              <a:solidFill>
                <a:srgbClr val="000000"/>
              </a:solidFill>
              <a:latin typeface="Merriweather"/>
              <a:ea typeface="Merriweather"/>
              <a:cs typeface="Merriweather"/>
              <a:sym typeface="Merriweather"/>
            </a:endParaRPr>
          </a:p>
        </p:txBody>
      </p:sp>
      <p:pic>
        <p:nvPicPr>
          <p:cNvPr id="181" name="Google Shape;181;p29"/>
          <p:cNvPicPr preferRelativeResize="0"/>
          <p:nvPr/>
        </p:nvPicPr>
        <p:blipFill>
          <a:blip r:embed="rId3">
            <a:alphaModFix/>
          </a:blip>
          <a:stretch>
            <a:fillRect/>
          </a:stretch>
        </p:blipFill>
        <p:spPr>
          <a:xfrm>
            <a:off x="7574250" y="92050"/>
            <a:ext cx="1085950" cy="1448399"/>
          </a:xfrm>
          <a:prstGeom prst="rect">
            <a:avLst/>
          </a:prstGeom>
          <a:noFill/>
          <a:ln>
            <a:noFill/>
          </a:ln>
        </p:spPr>
      </p:pic>
      <p:pic>
        <p:nvPicPr>
          <p:cNvPr id="182" name="Google Shape;182;p29"/>
          <p:cNvPicPr preferRelativeResize="0"/>
          <p:nvPr/>
        </p:nvPicPr>
        <p:blipFill rotWithShape="1">
          <a:blip r:embed="rId4">
            <a:alphaModFix/>
          </a:blip>
          <a:srcRect l="34315" t="44936" r="52364" b="40220"/>
          <a:stretch/>
        </p:blipFill>
        <p:spPr>
          <a:xfrm>
            <a:off x="4823888" y="5631150"/>
            <a:ext cx="1218024" cy="763501"/>
          </a:xfrm>
          <a:prstGeom prst="rect">
            <a:avLst/>
          </a:prstGeom>
          <a:noFill/>
          <a:ln>
            <a:noFill/>
          </a:ln>
        </p:spPr>
      </p:pic>
      <p:pic>
        <p:nvPicPr>
          <p:cNvPr id="183" name="Google Shape;183;p29"/>
          <p:cNvPicPr preferRelativeResize="0"/>
          <p:nvPr/>
        </p:nvPicPr>
        <p:blipFill>
          <a:blip r:embed="rId5">
            <a:alphaModFix/>
          </a:blip>
          <a:stretch>
            <a:fillRect/>
          </a:stretch>
        </p:blipFill>
        <p:spPr>
          <a:xfrm>
            <a:off x="4194512" y="133225"/>
            <a:ext cx="2732124" cy="1366050"/>
          </a:xfrm>
          <a:prstGeom prst="rect">
            <a:avLst/>
          </a:prstGeom>
          <a:noFill/>
          <a:ln>
            <a:noFill/>
          </a:ln>
        </p:spPr>
      </p:pic>
      <p:pic>
        <p:nvPicPr>
          <p:cNvPr id="184" name="Google Shape;184;p29"/>
          <p:cNvPicPr preferRelativeResize="0"/>
          <p:nvPr/>
        </p:nvPicPr>
        <p:blipFill rotWithShape="1">
          <a:blip r:embed="rId6">
            <a:alphaModFix/>
          </a:blip>
          <a:srcRect l="35039" t="45622" r="53084" b="40734"/>
          <a:stretch/>
        </p:blipFill>
        <p:spPr>
          <a:xfrm>
            <a:off x="2930325" y="5662050"/>
            <a:ext cx="1085952" cy="701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30"/>
          <p:cNvPicPr preferRelativeResize="0"/>
          <p:nvPr/>
        </p:nvPicPr>
        <p:blipFill rotWithShape="1">
          <a:blip r:embed="rId3">
            <a:alphaModFix/>
          </a:blip>
          <a:srcRect t="10765" b="10765"/>
          <a:stretch/>
        </p:blipFill>
        <p:spPr>
          <a:xfrm>
            <a:off x="456900" y="2286498"/>
            <a:ext cx="4051465" cy="3223446"/>
          </a:xfrm>
          <a:prstGeom prst="rect">
            <a:avLst/>
          </a:prstGeom>
          <a:noFill/>
          <a:ln>
            <a:noFill/>
          </a:ln>
        </p:spPr>
      </p:pic>
      <p:pic>
        <p:nvPicPr>
          <p:cNvPr id="190" name="Google Shape;190;p30"/>
          <p:cNvPicPr preferRelativeResize="0"/>
          <p:nvPr/>
        </p:nvPicPr>
        <p:blipFill rotWithShape="1">
          <a:blip r:embed="rId4">
            <a:alphaModFix/>
          </a:blip>
          <a:srcRect l="2865" r="2865"/>
          <a:stretch/>
        </p:blipFill>
        <p:spPr>
          <a:xfrm>
            <a:off x="4685831" y="2286507"/>
            <a:ext cx="4051440" cy="3223449"/>
          </a:xfrm>
          <a:prstGeom prst="rect">
            <a:avLst/>
          </a:prstGeom>
          <a:noFill/>
          <a:ln>
            <a:noFill/>
          </a:ln>
        </p:spPr>
      </p:pic>
      <p:sp>
        <p:nvSpPr>
          <p:cNvPr id="191" name="Google Shape;191;p30"/>
          <p:cNvSpPr txBox="1">
            <a:spLocks noGrp="1"/>
          </p:cNvSpPr>
          <p:nvPr>
            <p:ph type="ctrTitle"/>
          </p:nvPr>
        </p:nvSpPr>
        <p:spPr>
          <a:xfrm>
            <a:off x="2945400" y="807700"/>
            <a:ext cx="4482000" cy="83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b="1">
                <a:solidFill>
                  <a:srgbClr val="000000"/>
                </a:solidFill>
                <a:latin typeface="Merriweather"/>
                <a:ea typeface="Merriweather"/>
                <a:cs typeface="Merriweather"/>
                <a:sym typeface="Merriweather"/>
              </a:rPr>
              <a:t>Thank You!</a:t>
            </a:r>
            <a:endParaRPr sz="4800" b="1">
              <a:solidFill>
                <a:srgbClr val="000000"/>
              </a:solidFill>
              <a:latin typeface="Merriweather"/>
              <a:ea typeface="Merriweather"/>
              <a:cs typeface="Merriweather"/>
              <a:sym typeface="Merriweather"/>
            </a:endParaRPr>
          </a:p>
        </p:txBody>
      </p:sp>
      <p:sp>
        <p:nvSpPr>
          <p:cNvPr id="192" name="Google Shape;192;p30"/>
          <p:cNvSpPr txBox="1">
            <a:spLocks noGrp="1"/>
          </p:cNvSpPr>
          <p:nvPr>
            <p:ph type="ctrTitle"/>
          </p:nvPr>
        </p:nvSpPr>
        <p:spPr>
          <a:xfrm>
            <a:off x="5105100" y="5940383"/>
            <a:ext cx="8363100" cy="13356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SzPts val="3000"/>
              <a:buFont typeface="Merriweather Black"/>
              <a:buChar char="-"/>
            </a:pPr>
            <a:r>
              <a:rPr lang="en">
                <a:latin typeface="Merriweather Black"/>
                <a:ea typeface="Merriweather Black"/>
                <a:cs typeface="Merriweather Black"/>
                <a:sym typeface="Merriweather Black"/>
              </a:rPr>
              <a:t>The Gents</a:t>
            </a:r>
            <a:endParaRPr>
              <a:latin typeface="Merriweather Black"/>
              <a:ea typeface="Merriweather Black"/>
              <a:cs typeface="Merriweather Black"/>
              <a:sym typeface="Merriweather Black"/>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457300" y="174875"/>
            <a:ext cx="23097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Merriweather"/>
                <a:ea typeface="Merriweather"/>
                <a:cs typeface="Merriweather"/>
                <a:sym typeface="Merriweather"/>
              </a:rPr>
              <a:t>Road Map</a:t>
            </a:r>
            <a:endParaRPr b="1">
              <a:latin typeface="Merriweather"/>
              <a:ea typeface="Merriweather"/>
              <a:cs typeface="Merriweather"/>
              <a:sym typeface="Merriweather"/>
            </a:endParaRPr>
          </a:p>
        </p:txBody>
      </p:sp>
      <p:sp>
        <p:nvSpPr>
          <p:cNvPr id="71" name="Google Shape;71;p16"/>
          <p:cNvSpPr txBox="1">
            <a:spLocks noGrp="1"/>
          </p:cNvSpPr>
          <p:nvPr>
            <p:ph type="body" idx="1"/>
          </p:nvPr>
        </p:nvSpPr>
        <p:spPr>
          <a:xfrm>
            <a:off x="139600" y="885402"/>
            <a:ext cx="8520600" cy="3560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Merriweather"/>
              <a:buChar char="●"/>
            </a:pPr>
            <a:r>
              <a:rPr lang="en">
                <a:solidFill>
                  <a:srgbClr val="000000"/>
                </a:solidFill>
                <a:latin typeface="Merriweather"/>
                <a:ea typeface="Merriweather"/>
                <a:cs typeface="Merriweather"/>
                <a:sym typeface="Merriweather"/>
              </a:rPr>
              <a:t>Background</a:t>
            </a:r>
            <a:endParaRPr>
              <a:solidFill>
                <a:srgbClr val="000000"/>
              </a:solidFill>
              <a:latin typeface="Merriweather"/>
              <a:ea typeface="Merriweather"/>
              <a:cs typeface="Merriweather"/>
              <a:sym typeface="Merriweather"/>
            </a:endParaRPr>
          </a:p>
          <a:p>
            <a:pPr marL="914400" lvl="1" indent="-317500" algn="l" rtl="0">
              <a:spcBef>
                <a:spcPts val="0"/>
              </a:spcBef>
              <a:spcAft>
                <a:spcPts val="0"/>
              </a:spcAft>
              <a:buClr>
                <a:srgbClr val="000000"/>
              </a:buClr>
              <a:buSzPts val="1400"/>
              <a:buFont typeface="Merriweather"/>
              <a:buChar char="○"/>
            </a:pPr>
            <a:r>
              <a:rPr lang="en">
                <a:solidFill>
                  <a:srgbClr val="000000"/>
                </a:solidFill>
                <a:latin typeface="Merriweather"/>
                <a:ea typeface="Merriweather"/>
                <a:cs typeface="Merriweather"/>
                <a:sym typeface="Merriweather"/>
              </a:rPr>
              <a:t>An explanation as to why the ER is not just for emergencies</a:t>
            </a:r>
            <a:endParaRPr>
              <a:solidFill>
                <a:srgbClr val="000000"/>
              </a:solidFill>
              <a:latin typeface="Merriweather"/>
              <a:ea typeface="Merriweather"/>
              <a:cs typeface="Merriweather"/>
              <a:sym typeface="Merriweather"/>
            </a:endParaRPr>
          </a:p>
          <a:p>
            <a:pPr marL="457200" lvl="0" indent="-342900" algn="l" rtl="0">
              <a:spcBef>
                <a:spcPts val="0"/>
              </a:spcBef>
              <a:spcAft>
                <a:spcPts val="0"/>
              </a:spcAft>
              <a:buClr>
                <a:srgbClr val="000000"/>
              </a:buClr>
              <a:buSzPts val="1800"/>
              <a:buFont typeface="Merriweather"/>
              <a:buChar char="●"/>
            </a:pPr>
            <a:r>
              <a:rPr lang="en">
                <a:solidFill>
                  <a:srgbClr val="000000"/>
                </a:solidFill>
                <a:latin typeface="Merriweather"/>
                <a:ea typeface="Merriweather"/>
                <a:cs typeface="Merriweather"/>
                <a:sym typeface="Merriweather"/>
              </a:rPr>
              <a:t>Simplifying Assumptions</a:t>
            </a:r>
            <a:endParaRPr>
              <a:solidFill>
                <a:srgbClr val="000000"/>
              </a:solidFill>
              <a:latin typeface="Merriweather"/>
              <a:ea typeface="Merriweather"/>
              <a:cs typeface="Merriweather"/>
              <a:sym typeface="Merriweather"/>
            </a:endParaRPr>
          </a:p>
          <a:p>
            <a:pPr marL="457200" lvl="0" indent="-342900" algn="l" rtl="0">
              <a:spcBef>
                <a:spcPts val="0"/>
              </a:spcBef>
              <a:spcAft>
                <a:spcPts val="0"/>
              </a:spcAft>
              <a:buClr>
                <a:srgbClr val="000000"/>
              </a:buClr>
              <a:buSzPts val="1800"/>
              <a:buFont typeface="Merriweather"/>
              <a:buChar char="●"/>
            </a:pPr>
            <a:r>
              <a:rPr lang="en">
                <a:solidFill>
                  <a:srgbClr val="000000"/>
                </a:solidFill>
                <a:latin typeface="Merriweather"/>
                <a:ea typeface="Merriweather"/>
                <a:cs typeface="Merriweather"/>
                <a:sym typeface="Merriweather"/>
              </a:rPr>
              <a:t>Data</a:t>
            </a:r>
            <a:endParaRPr>
              <a:solidFill>
                <a:srgbClr val="000000"/>
              </a:solidFill>
              <a:latin typeface="Merriweather"/>
              <a:ea typeface="Merriweather"/>
              <a:cs typeface="Merriweather"/>
              <a:sym typeface="Merriweather"/>
            </a:endParaRPr>
          </a:p>
          <a:p>
            <a:pPr marL="914400" lvl="1" indent="-317500" algn="l" rtl="0">
              <a:spcBef>
                <a:spcPts val="0"/>
              </a:spcBef>
              <a:spcAft>
                <a:spcPts val="0"/>
              </a:spcAft>
              <a:buClr>
                <a:srgbClr val="000000"/>
              </a:buClr>
              <a:buSzPts val="1400"/>
              <a:buFont typeface="Merriweather"/>
              <a:buChar char="○"/>
            </a:pPr>
            <a:r>
              <a:rPr lang="en">
                <a:solidFill>
                  <a:srgbClr val="000000"/>
                </a:solidFill>
                <a:latin typeface="Merriweather"/>
                <a:ea typeface="Merriweather"/>
                <a:cs typeface="Merriweather"/>
                <a:sym typeface="Merriweather"/>
              </a:rPr>
              <a:t>Sources and Cleaning</a:t>
            </a:r>
            <a:endParaRPr>
              <a:solidFill>
                <a:srgbClr val="000000"/>
              </a:solidFill>
              <a:latin typeface="Merriweather"/>
              <a:ea typeface="Merriweather"/>
              <a:cs typeface="Merriweather"/>
              <a:sym typeface="Merriweather"/>
            </a:endParaRPr>
          </a:p>
          <a:p>
            <a:pPr marL="914400" lvl="1" indent="-317500" algn="l" rtl="0">
              <a:spcBef>
                <a:spcPts val="0"/>
              </a:spcBef>
              <a:spcAft>
                <a:spcPts val="0"/>
              </a:spcAft>
              <a:buClr>
                <a:srgbClr val="000000"/>
              </a:buClr>
              <a:buSzPts val="1400"/>
              <a:buFont typeface="Merriweather"/>
              <a:buChar char="○"/>
            </a:pPr>
            <a:r>
              <a:rPr lang="en">
                <a:solidFill>
                  <a:srgbClr val="000000"/>
                </a:solidFill>
                <a:latin typeface="Merriweather"/>
                <a:ea typeface="Merriweather"/>
                <a:cs typeface="Merriweather"/>
                <a:sym typeface="Merriweather"/>
              </a:rPr>
              <a:t>Molding Data Based on Assumptions</a:t>
            </a:r>
            <a:endParaRPr>
              <a:solidFill>
                <a:srgbClr val="000000"/>
              </a:solidFill>
              <a:latin typeface="Merriweather"/>
              <a:ea typeface="Merriweather"/>
              <a:cs typeface="Merriweather"/>
              <a:sym typeface="Merriweather"/>
            </a:endParaRPr>
          </a:p>
          <a:p>
            <a:pPr marL="457200" lvl="0" indent="-342900" algn="l" rtl="0">
              <a:spcBef>
                <a:spcPts val="0"/>
              </a:spcBef>
              <a:spcAft>
                <a:spcPts val="0"/>
              </a:spcAft>
              <a:buClr>
                <a:srgbClr val="000000"/>
              </a:buClr>
              <a:buSzPts val="1800"/>
              <a:buFont typeface="Merriweather"/>
              <a:buChar char="●"/>
            </a:pPr>
            <a:r>
              <a:rPr lang="en">
                <a:solidFill>
                  <a:srgbClr val="000000"/>
                </a:solidFill>
                <a:latin typeface="Merriweather"/>
                <a:ea typeface="Merriweather"/>
                <a:cs typeface="Merriweather"/>
                <a:sym typeface="Merriweather"/>
              </a:rPr>
              <a:t>Simulation</a:t>
            </a:r>
            <a:endParaRPr>
              <a:solidFill>
                <a:srgbClr val="000000"/>
              </a:solidFill>
              <a:latin typeface="Merriweather"/>
              <a:ea typeface="Merriweather"/>
              <a:cs typeface="Merriweather"/>
              <a:sym typeface="Merriweather"/>
            </a:endParaRPr>
          </a:p>
          <a:p>
            <a:pPr marL="914400" lvl="1" indent="-317500" algn="l" rtl="0">
              <a:spcBef>
                <a:spcPts val="0"/>
              </a:spcBef>
              <a:spcAft>
                <a:spcPts val="0"/>
              </a:spcAft>
              <a:buClr>
                <a:srgbClr val="000000"/>
              </a:buClr>
              <a:buSzPts val="1400"/>
              <a:buFont typeface="Merriweather"/>
              <a:buChar char="○"/>
            </a:pPr>
            <a:r>
              <a:rPr lang="en">
                <a:solidFill>
                  <a:srgbClr val="000000"/>
                </a:solidFill>
                <a:latin typeface="Merriweather"/>
                <a:ea typeface="Merriweather"/>
                <a:cs typeface="Merriweather"/>
                <a:sym typeface="Merriweather"/>
              </a:rPr>
              <a:t>Base Model</a:t>
            </a:r>
            <a:endParaRPr>
              <a:solidFill>
                <a:srgbClr val="000000"/>
              </a:solidFill>
              <a:latin typeface="Merriweather"/>
              <a:ea typeface="Merriweather"/>
              <a:cs typeface="Merriweather"/>
              <a:sym typeface="Merriweather"/>
            </a:endParaRPr>
          </a:p>
          <a:p>
            <a:pPr marL="914400" lvl="1" indent="-317500" algn="l" rtl="0">
              <a:spcBef>
                <a:spcPts val="0"/>
              </a:spcBef>
              <a:spcAft>
                <a:spcPts val="0"/>
              </a:spcAft>
              <a:buClr>
                <a:srgbClr val="000000"/>
              </a:buClr>
              <a:buSzPts val="1400"/>
              <a:buFont typeface="Merriweather"/>
              <a:buChar char="○"/>
            </a:pPr>
            <a:r>
              <a:rPr lang="en">
                <a:solidFill>
                  <a:srgbClr val="000000"/>
                </a:solidFill>
                <a:latin typeface="Merriweather"/>
                <a:ea typeface="Merriweather"/>
                <a:cs typeface="Merriweather"/>
                <a:sym typeface="Merriweather"/>
              </a:rPr>
              <a:t>Definitions</a:t>
            </a:r>
            <a:endParaRPr>
              <a:solidFill>
                <a:srgbClr val="000000"/>
              </a:solidFill>
              <a:latin typeface="Merriweather"/>
              <a:ea typeface="Merriweather"/>
              <a:cs typeface="Merriweather"/>
              <a:sym typeface="Merriweather"/>
            </a:endParaRPr>
          </a:p>
          <a:p>
            <a:pPr marL="457200" lvl="0" indent="-342900" algn="l" rtl="0">
              <a:spcBef>
                <a:spcPts val="0"/>
              </a:spcBef>
              <a:spcAft>
                <a:spcPts val="0"/>
              </a:spcAft>
              <a:buClr>
                <a:srgbClr val="000000"/>
              </a:buClr>
              <a:buSzPts val="1800"/>
              <a:buFont typeface="Merriweather"/>
              <a:buChar char="●"/>
            </a:pPr>
            <a:r>
              <a:rPr lang="en">
                <a:solidFill>
                  <a:srgbClr val="000000"/>
                </a:solidFill>
                <a:latin typeface="Merriweather"/>
                <a:ea typeface="Merriweather"/>
                <a:cs typeface="Merriweather"/>
                <a:sym typeface="Merriweather"/>
              </a:rPr>
              <a:t>Additional Work</a:t>
            </a:r>
            <a:endParaRPr>
              <a:solidFill>
                <a:srgbClr val="000000"/>
              </a:solidFill>
              <a:latin typeface="Merriweather"/>
              <a:ea typeface="Merriweather"/>
              <a:cs typeface="Merriweather"/>
              <a:sym typeface="Merriweather"/>
            </a:endParaRPr>
          </a:p>
          <a:p>
            <a:pPr marL="914400" lvl="1" indent="-317500" algn="l" rtl="0">
              <a:spcBef>
                <a:spcPts val="0"/>
              </a:spcBef>
              <a:spcAft>
                <a:spcPts val="0"/>
              </a:spcAft>
              <a:buClr>
                <a:srgbClr val="000000"/>
              </a:buClr>
              <a:buSzPts val="1400"/>
              <a:buFont typeface="Merriweather"/>
              <a:buChar char="○"/>
            </a:pPr>
            <a:r>
              <a:rPr lang="en">
                <a:solidFill>
                  <a:srgbClr val="000000"/>
                </a:solidFill>
                <a:latin typeface="Merriweather"/>
                <a:ea typeface="Merriweather"/>
                <a:cs typeface="Merriweather"/>
                <a:sym typeface="Merriweather"/>
              </a:rPr>
              <a:t>UK Model - Splitting ER into Urgent Care Center and Accident/Emergency Center</a:t>
            </a:r>
            <a:endParaRPr>
              <a:solidFill>
                <a:srgbClr val="000000"/>
              </a:solidFill>
              <a:latin typeface="Merriweather"/>
              <a:ea typeface="Merriweather"/>
              <a:cs typeface="Merriweather"/>
              <a:sym typeface="Merriweather"/>
            </a:endParaRPr>
          </a:p>
          <a:p>
            <a:pPr marL="914400" lvl="1" indent="-317500" algn="l" rtl="0">
              <a:spcBef>
                <a:spcPts val="0"/>
              </a:spcBef>
              <a:spcAft>
                <a:spcPts val="0"/>
              </a:spcAft>
              <a:buClr>
                <a:srgbClr val="000000"/>
              </a:buClr>
              <a:buSzPts val="1400"/>
              <a:buFont typeface="Merriweather"/>
              <a:buChar char="○"/>
            </a:pPr>
            <a:r>
              <a:rPr lang="en">
                <a:solidFill>
                  <a:srgbClr val="000000"/>
                </a:solidFill>
                <a:latin typeface="Merriweather"/>
                <a:ea typeface="Merriweather"/>
                <a:cs typeface="Merriweather"/>
                <a:sym typeface="Merriweather"/>
              </a:rPr>
              <a:t>Is this a way forward for the US?</a:t>
            </a:r>
            <a:endParaRPr>
              <a:solidFill>
                <a:srgbClr val="000000"/>
              </a:solidFill>
              <a:latin typeface="Merriweather"/>
              <a:ea typeface="Merriweather"/>
              <a:cs typeface="Merriweather"/>
              <a:sym typeface="Merriweather"/>
            </a:endParaRPr>
          </a:p>
        </p:txBody>
      </p:sp>
      <p:pic>
        <p:nvPicPr>
          <p:cNvPr id="72" name="Google Shape;72;p16"/>
          <p:cNvPicPr preferRelativeResize="0"/>
          <p:nvPr/>
        </p:nvPicPr>
        <p:blipFill>
          <a:blip r:embed="rId3">
            <a:alphaModFix/>
          </a:blip>
          <a:stretch>
            <a:fillRect/>
          </a:stretch>
        </p:blipFill>
        <p:spPr>
          <a:xfrm>
            <a:off x="3376075" y="4445799"/>
            <a:ext cx="2873450" cy="2224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311700" y="20941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Merriweather"/>
                <a:ea typeface="Merriweather"/>
                <a:cs typeface="Merriweather"/>
                <a:sym typeface="Merriweather"/>
              </a:rPr>
              <a:t>Background - Insurance and Healthcare in US</a:t>
            </a:r>
            <a:endParaRPr b="1">
              <a:latin typeface="Merriweather"/>
              <a:ea typeface="Merriweather"/>
              <a:cs typeface="Merriweather"/>
              <a:sym typeface="Merriweather"/>
            </a:endParaRPr>
          </a:p>
        </p:txBody>
      </p:sp>
      <p:sp>
        <p:nvSpPr>
          <p:cNvPr id="78" name="Google Shape;78;p17"/>
          <p:cNvSpPr txBox="1">
            <a:spLocks noGrp="1"/>
          </p:cNvSpPr>
          <p:nvPr>
            <p:ph type="body" idx="1"/>
          </p:nvPr>
        </p:nvSpPr>
        <p:spPr>
          <a:xfrm>
            <a:off x="374875" y="972933"/>
            <a:ext cx="3999900" cy="349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latin typeface="Merriweather"/>
                <a:ea typeface="Merriweather"/>
                <a:cs typeface="Merriweather"/>
                <a:sym typeface="Merriweather"/>
              </a:rPr>
              <a:t>“Standard” Health Insurance</a:t>
            </a:r>
            <a:endParaRPr>
              <a:solidFill>
                <a:srgbClr val="000000"/>
              </a:solidFill>
              <a:latin typeface="Merriweather"/>
              <a:ea typeface="Merriweather"/>
              <a:cs typeface="Merriweather"/>
              <a:sym typeface="Merriweather"/>
            </a:endParaRPr>
          </a:p>
          <a:p>
            <a:pPr marL="457200" lvl="0" indent="-317500" algn="l" rtl="0">
              <a:spcBef>
                <a:spcPts val="1600"/>
              </a:spcBef>
              <a:spcAft>
                <a:spcPts val="0"/>
              </a:spcAft>
              <a:buClr>
                <a:srgbClr val="000000"/>
              </a:buClr>
              <a:buSzPts val="1400"/>
              <a:buFont typeface="Merriweather"/>
              <a:buChar char="●"/>
            </a:pPr>
            <a:r>
              <a:rPr lang="en">
                <a:solidFill>
                  <a:srgbClr val="000000"/>
                </a:solidFill>
                <a:latin typeface="Merriweather"/>
                <a:ea typeface="Merriweather"/>
                <a:cs typeface="Merriweather"/>
                <a:sym typeface="Merriweather"/>
              </a:rPr>
              <a:t>“Low” Annual Deductible</a:t>
            </a:r>
            <a:endParaRPr>
              <a:solidFill>
                <a:srgbClr val="000000"/>
              </a:solidFill>
              <a:latin typeface="Merriweather"/>
              <a:ea typeface="Merriweather"/>
              <a:cs typeface="Merriweather"/>
              <a:sym typeface="Merriweather"/>
            </a:endParaRPr>
          </a:p>
          <a:p>
            <a:pPr marL="457200" lvl="0" indent="-317500" algn="l" rtl="0">
              <a:spcBef>
                <a:spcPts val="0"/>
              </a:spcBef>
              <a:spcAft>
                <a:spcPts val="0"/>
              </a:spcAft>
              <a:buClr>
                <a:srgbClr val="000000"/>
              </a:buClr>
              <a:buSzPts val="1400"/>
              <a:buFont typeface="Merriweather"/>
              <a:buChar char="●"/>
            </a:pPr>
            <a:r>
              <a:rPr lang="en">
                <a:solidFill>
                  <a:srgbClr val="000000"/>
                </a:solidFill>
                <a:latin typeface="Merriweather"/>
                <a:ea typeface="Merriweather"/>
                <a:cs typeface="Merriweather"/>
                <a:sym typeface="Merriweather"/>
              </a:rPr>
              <a:t>Primary Care Physician</a:t>
            </a:r>
            <a:endParaRPr>
              <a:solidFill>
                <a:srgbClr val="000000"/>
              </a:solidFill>
              <a:latin typeface="Merriweather"/>
              <a:ea typeface="Merriweather"/>
              <a:cs typeface="Merriweather"/>
              <a:sym typeface="Merriweather"/>
            </a:endParaRPr>
          </a:p>
          <a:p>
            <a:pPr marL="457200" lvl="0" indent="-317500" algn="l" rtl="0">
              <a:spcBef>
                <a:spcPts val="0"/>
              </a:spcBef>
              <a:spcAft>
                <a:spcPts val="0"/>
              </a:spcAft>
              <a:buClr>
                <a:srgbClr val="000000"/>
              </a:buClr>
              <a:buSzPts val="1400"/>
              <a:buFont typeface="Merriweather"/>
              <a:buChar char="●"/>
            </a:pPr>
            <a:r>
              <a:rPr lang="en">
                <a:solidFill>
                  <a:srgbClr val="000000"/>
                </a:solidFill>
                <a:latin typeface="Merriweather"/>
                <a:ea typeface="Merriweather"/>
                <a:cs typeface="Merriweather"/>
                <a:sym typeface="Merriweather"/>
              </a:rPr>
              <a:t>Routine Check-Ups</a:t>
            </a:r>
            <a:endParaRPr>
              <a:solidFill>
                <a:srgbClr val="000000"/>
              </a:solidFill>
              <a:latin typeface="Merriweather"/>
              <a:ea typeface="Merriweather"/>
              <a:cs typeface="Merriweather"/>
              <a:sym typeface="Merriweather"/>
            </a:endParaRPr>
          </a:p>
          <a:p>
            <a:pPr marL="0" lvl="0" indent="0" algn="l" rtl="0">
              <a:spcBef>
                <a:spcPts val="1600"/>
              </a:spcBef>
              <a:spcAft>
                <a:spcPts val="0"/>
              </a:spcAft>
              <a:buNone/>
            </a:pPr>
            <a:r>
              <a:rPr lang="en">
                <a:solidFill>
                  <a:srgbClr val="000000"/>
                </a:solidFill>
                <a:latin typeface="Merriweather"/>
                <a:ea typeface="Merriweather"/>
                <a:cs typeface="Merriweather"/>
                <a:sym typeface="Merriweather"/>
              </a:rPr>
              <a:t>Implications for ERs:</a:t>
            </a:r>
            <a:endParaRPr>
              <a:solidFill>
                <a:srgbClr val="000000"/>
              </a:solidFill>
              <a:latin typeface="Merriweather"/>
              <a:ea typeface="Merriweather"/>
              <a:cs typeface="Merriweather"/>
              <a:sym typeface="Merriweather"/>
            </a:endParaRPr>
          </a:p>
          <a:p>
            <a:pPr marL="0" lvl="0" indent="0" algn="l" rtl="0">
              <a:spcBef>
                <a:spcPts val="1600"/>
              </a:spcBef>
              <a:spcAft>
                <a:spcPts val="1600"/>
              </a:spcAft>
              <a:buNone/>
            </a:pPr>
            <a:r>
              <a:rPr lang="en">
                <a:solidFill>
                  <a:srgbClr val="000000"/>
                </a:solidFill>
                <a:latin typeface="Merriweather"/>
                <a:ea typeface="Merriweather"/>
                <a:cs typeface="Merriweather"/>
                <a:sym typeface="Merriweather"/>
              </a:rPr>
              <a:t>People in this category use ERs for Emergencies or after hours</a:t>
            </a:r>
            <a:endParaRPr>
              <a:solidFill>
                <a:srgbClr val="000000"/>
              </a:solidFill>
              <a:latin typeface="Merriweather"/>
              <a:ea typeface="Merriweather"/>
              <a:cs typeface="Merriweather"/>
              <a:sym typeface="Merriweather"/>
            </a:endParaRPr>
          </a:p>
        </p:txBody>
      </p:sp>
      <p:sp>
        <p:nvSpPr>
          <p:cNvPr id="79" name="Google Shape;79;p17"/>
          <p:cNvSpPr txBox="1">
            <a:spLocks noGrp="1"/>
          </p:cNvSpPr>
          <p:nvPr>
            <p:ph type="body" idx="2"/>
          </p:nvPr>
        </p:nvSpPr>
        <p:spPr>
          <a:xfrm>
            <a:off x="4769225" y="972933"/>
            <a:ext cx="3999900" cy="349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latin typeface="Merriweather"/>
                <a:ea typeface="Merriweather"/>
                <a:cs typeface="Merriweather"/>
                <a:sym typeface="Merriweather"/>
              </a:rPr>
              <a:t>Catastrophic or No Health Insurance</a:t>
            </a:r>
            <a:endParaRPr>
              <a:solidFill>
                <a:srgbClr val="000000"/>
              </a:solidFill>
              <a:latin typeface="Merriweather"/>
              <a:ea typeface="Merriweather"/>
              <a:cs typeface="Merriweather"/>
              <a:sym typeface="Merriweather"/>
            </a:endParaRPr>
          </a:p>
          <a:p>
            <a:pPr marL="457200" lvl="0" indent="-317500" algn="l" rtl="0">
              <a:spcBef>
                <a:spcPts val="1600"/>
              </a:spcBef>
              <a:spcAft>
                <a:spcPts val="0"/>
              </a:spcAft>
              <a:buClr>
                <a:srgbClr val="000000"/>
              </a:buClr>
              <a:buSzPts val="1400"/>
              <a:buFont typeface="Merriweather"/>
              <a:buChar char="●"/>
            </a:pPr>
            <a:r>
              <a:rPr lang="en">
                <a:solidFill>
                  <a:srgbClr val="000000"/>
                </a:solidFill>
                <a:latin typeface="Merriweather"/>
                <a:ea typeface="Merriweather"/>
                <a:cs typeface="Merriweather"/>
                <a:sym typeface="Merriweather"/>
              </a:rPr>
              <a:t>High Deductible</a:t>
            </a:r>
            <a:endParaRPr>
              <a:solidFill>
                <a:srgbClr val="000000"/>
              </a:solidFill>
              <a:latin typeface="Merriweather"/>
              <a:ea typeface="Merriweather"/>
              <a:cs typeface="Merriweather"/>
              <a:sym typeface="Merriweather"/>
            </a:endParaRPr>
          </a:p>
          <a:p>
            <a:pPr marL="457200" lvl="0" indent="-317500" algn="l" rtl="0">
              <a:spcBef>
                <a:spcPts val="0"/>
              </a:spcBef>
              <a:spcAft>
                <a:spcPts val="0"/>
              </a:spcAft>
              <a:buClr>
                <a:srgbClr val="000000"/>
              </a:buClr>
              <a:buSzPts val="1400"/>
              <a:buFont typeface="Merriweather"/>
              <a:buChar char="●"/>
            </a:pPr>
            <a:r>
              <a:rPr lang="en">
                <a:solidFill>
                  <a:srgbClr val="000000"/>
                </a:solidFill>
                <a:latin typeface="Merriweather"/>
                <a:ea typeface="Merriweather"/>
                <a:cs typeface="Merriweather"/>
                <a:sym typeface="Merriweather"/>
              </a:rPr>
              <a:t>No Primary Care Physician</a:t>
            </a:r>
            <a:endParaRPr>
              <a:solidFill>
                <a:srgbClr val="000000"/>
              </a:solidFill>
              <a:latin typeface="Merriweather"/>
              <a:ea typeface="Merriweather"/>
              <a:cs typeface="Merriweather"/>
              <a:sym typeface="Merriweather"/>
            </a:endParaRPr>
          </a:p>
          <a:p>
            <a:pPr marL="457200" lvl="0" indent="-317500" algn="l" rtl="0">
              <a:spcBef>
                <a:spcPts val="0"/>
              </a:spcBef>
              <a:spcAft>
                <a:spcPts val="0"/>
              </a:spcAft>
              <a:buClr>
                <a:srgbClr val="000000"/>
              </a:buClr>
              <a:buSzPts val="1400"/>
              <a:buFont typeface="Merriweather"/>
              <a:buChar char="●"/>
            </a:pPr>
            <a:r>
              <a:rPr lang="en">
                <a:solidFill>
                  <a:srgbClr val="000000"/>
                </a:solidFill>
                <a:latin typeface="Merriweather"/>
                <a:ea typeface="Merriweather"/>
                <a:cs typeface="Merriweather"/>
                <a:sym typeface="Merriweather"/>
              </a:rPr>
              <a:t>No Routine Check-Ups</a:t>
            </a:r>
            <a:endParaRPr>
              <a:solidFill>
                <a:srgbClr val="000000"/>
              </a:solidFill>
              <a:latin typeface="Merriweather"/>
              <a:ea typeface="Merriweather"/>
              <a:cs typeface="Merriweather"/>
              <a:sym typeface="Merriweather"/>
            </a:endParaRPr>
          </a:p>
          <a:p>
            <a:pPr marL="0" lvl="0" indent="0" algn="l" rtl="0">
              <a:spcBef>
                <a:spcPts val="1600"/>
              </a:spcBef>
              <a:spcAft>
                <a:spcPts val="0"/>
              </a:spcAft>
              <a:buNone/>
            </a:pPr>
            <a:r>
              <a:rPr lang="en">
                <a:solidFill>
                  <a:srgbClr val="000000"/>
                </a:solidFill>
                <a:latin typeface="Merriweather"/>
                <a:ea typeface="Merriweather"/>
                <a:cs typeface="Merriweather"/>
                <a:sym typeface="Merriweather"/>
              </a:rPr>
              <a:t>Implications for ERs:</a:t>
            </a:r>
            <a:endParaRPr>
              <a:solidFill>
                <a:srgbClr val="000000"/>
              </a:solidFill>
              <a:latin typeface="Merriweather"/>
              <a:ea typeface="Merriweather"/>
              <a:cs typeface="Merriweather"/>
              <a:sym typeface="Merriweather"/>
            </a:endParaRPr>
          </a:p>
          <a:p>
            <a:pPr marL="0" lvl="0" indent="0" algn="l" rtl="0">
              <a:spcBef>
                <a:spcPts val="1600"/>
              </a:spcBef>
              <a:spcAft>
                <a:spcPts val="1600"/>
              </a:spcAft>
              <a:buNone/>
            </a:pPr>
            <a:r>
              <a:rPr lang="en">
                <a:solidFill>
                  <a:srgbClr val="000000"/>
                </a:solidFill>
                <a:latin typeface="Merriweather"/>
                <a:ea typeface="Merriweather"/>
                <a:cs typeface="Merriweather"/>
                <a:sym typeface="Merriweather"/>
              </a:rPr>
              <a:t>Many people in this category may visit ERs since they don’t have primary physicians </a:t>
            </a:r>
            <a:endParaRPr>
              <a:solidFill>
                <a:srgbClr val="000000"/>
              </a:solidFill>
              <a:latin typeface="Merriweather"/>
              <a:ea typeface="Merriweather"/>
              <a:cs typeface="Merriweather"/>
              <a:sym typeface="Merriweather"/>
            </a:endParaRPr>
          </a:p>
        </p:txBody>
      </p:sp>
      <p:sp>
        <p:nvSpPr>
          <p:cNvPr id="80" name="Google Shape;80;p17"/>
          <p:cNvSpPr txBox="1"/>
          <p:nvPr/>
        </p:nvSpPr>
        <p:spPr>
          <a:xfrm>
            <a:off x="374875" y="3579725"/>
            <a:ext cx="7998000" cy="124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erriweather"/>
                <a:ea typeface="Merriweather"/>
                <a:cs typeface="Merriweather"/>
                <a:sym typeface="Merriweather"/>
              </a:rPr>
              <a:t>Obviously, these are GENERALITIES.  The point is that ERs handle a SIGNIFICANT level of non-Emergencies and are regarded as a stop gap for medical care. Insurance, or lack thereof, is just one reason for non-emergency ER use.</a:t>
            </a:r>
            <a:endParaRPr>
              <a:latin typeface="Merriweather"/>
              <a:ea typeface="Merriweather"/>
              <a:cs typeface="Merriweather"/>
              <a:sym typeface="Merriweather"/>
            </a:endParaRPr>
          </a:p>
        </p:txBody>
      </p:sp>
      <p:pic>
        <p:nvPicPr>
          <p:cNvPr id="81" name="Google Shape;81;p17"/>
          <p:cNvPicPr preferRelativeResize="0"/>
          <p:nvPr/>
        </p:nvPicPr>
        <p:blipFill>
          <a:blip r:embed="rId3">
            <a:alphaModFix/>
          </a:blip>
          <a:stretch>
            <a:fillRect/>
          </a:stretch>
        </p:blipFill>
        <p:spPr>
          <a:xfrm>
            <a:off x="3662400" y="4467013"/>
            <a:ext cx="2057400" cy="2219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311700" y="26239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Merriweather"/>
                <a:ea typeface="Merriweather"/>
                <a:cs typeface="Merriweather"/>
                <a:sym typeface="Merriweather"/>
              </a:rPr>
              <a:t>Additional Background - Broad Assumptions</a:t>
            </a:r>
            <a:endParaRPr b="1">
              <a:latin typeface="Merriweather"/>
              <a:ea typeface="Merriweather"/>
              <a:cs typeface="Merriweather"/>
              <a:sym typeface="Merriweather"/>
            </a:endParaRPr>
          </a:p>
        </p:txBody>
      </p:sp>
      <p:sp>
        <p:nvSpPr>
          <p:cNvPr id="87" name="Google Shape;87;p18"/>
          <p:cNvSpPr txBox="1">
            <a:spLocks noGrp="1"/>
          </p:cNvSpPr>
          <p:nvPr>
            <p:ph type="body" idx="1"/>
          </p:nvPr>
        </p:nvSpPr>
        <p:spPr>
          <a:xfrm>
            <a:off x="311700" y="1025908"/>
            <a:ext cx="8520600" cy="45552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rgbClr val="000000"/>
              </a:buClr>
              <a:buSzPts val="1500"/>
              <a:buFont typeface="Merriweather"/>
              <a:buChar char="●"/>
            </a:pPr>
            <a:r>
              <a:rPr lang="en" sz="1500">
                <a:solidFill>
                  <a:srgbClr val="000000"/>
                </a:solidFill>
                <a:latin typeface="Merriweather"/>
                <a:ea typeface="Merriweather"/>
                <a:cs typeface="Merriweather"/>
                <a:sym typeface="Merriweather"/>
              </a:rPr>
              <a:t>All patients who enter the ER, </a:t>
            </a:r>
            <a:r>
              <a:rPr lang="en" sz="1500" i="1" u="sng">
                <a:solidFill>
                  <a:srgbClr val="000000"/>
                </a:solidFill>
                <a:latin typeface="Merriweather"/>
                <a:ea typeface="Merriweather"/>
                <a:cs typeface="Merriweather"/>
                <a:sym typeface="Merriweather"/>
              </a:rPr>
              <a:t>will be seen</a:t>
            </a:r>
            <a:r>
              <a:rPr lang="en" sz="1500">
                <a:solidFill>
                  <a:srgbClr val="000000"/>
                </a:solidFill>
                <a:latin typeface="Merriweather"/>
                <a:ea typeface="Merriweather"/>
                <a:cs typeface="Merriweather"/>
                <a:sym typeface="Merriweather"/>
              </a:rPr>
              <a:t> by a doctor, if they so choose</a:t>
            </a:r>
            <a:endParaRPr sz="1500">
              <a:solidFill>
                <a:srgbClr val="000000"/>
              </a:solidFill>
              <a:latin typeface="Merriweather"/>
              <a:ea typeface="Merriweather"/>
              <a:cs typeface="Merriweather"/>
              <a:sym typeface="Merriweather"/>
            </a:endParaRPr>
          </a:p>
          <a:p>
            <a:pPr marL="457200" lvl="0" indent="-323850" algn="l" rtl="0">
              <a:spcBef>
                <a:spcPts val="0"/>
              </a:spcBef>
              <a:spcAft>
                <a:spcPts val="0"/>
              </a:spcAft>
              <a:buClr>
                <a:srgbClr val="000000"/>
              </a:buClr>
              <a:buSzPts val="1500"/>
              <a:buFont typeface="Merriweather"/>
              <a:buChar char="●"/>
            </a:pPr>
            <a:r>
              <a:rPr lang="en" sz="1500">
                <a:solidFill>
                  <a:srgbClr val="000000"/>
                </a:solidFill>
                <a:latin typeface="Merriweather"/>
                <a:ea typeface="Merriweather"/>
                <a:cs typeface="Merriweather"/>
                <a:sym typeface="Merriweather"/>
              </a:rPr>
              <a:t>Patients are triaged according to criticality, and prioritized accordingly</a:t>
            </a:r>
            <a:endParaRPr sz="1500">
              <a:solidFill>
                <a:srgbClr val="000000"/>
              </a:solidFill>
              <a:latin typeface="Merriweather"/>
              <a:ea typeface="Merriweather"/>
              <a:cs typeface="Merriweather"/>
              <a:sym typeface="Merriweather"/>
            </a:endParaRPr>
          </a:p>
          <a:p>
            <a:pPr marL="457200" lvl="0" indent="-323850" algn="l" rtl="0">
              <a:spcBef>
                <a:spcPts val="0"/>
              </a:spcBef>
              <a:spcAft>
                <a:spcPts val="0"/>
              </a:spcAft>
              <a:buClr>
                <a:srgbClr val="000000"/>
              </a:buClr>
              <a:buSzPts val="1500"/>
              <a:buFont typeface="Merriweather"/>
              <a:buChar char="●"/>
            </a:pPr>
            <a:r>
              <a:rPr lang="en" sz="1500">
                <a:solidFill>
                  <a:srgbClr val="000000"/>
                </a:solidFill>
                <a:latin typeface="Merriweather"/>
                <a:ea typeface="Merriweather"/>
                <a:cs typeface="Merriweather"/>
                <a:sym typeface="Merriweather"/>
              </a:rPr>
              <a:t>Patients must be assigned a room before being assessed</a:t>
            </a:r>
            <a:endParaRPr sz="1500">
              <a:solidFill>
                <a:srgbClr val="000000"/>
              </a:solidFill>
              <a:latin typeface="Merriweather"/>
              <a:ea typeface="Merriweather"/>
              <a:cs typeface="Merriweather"/>
              <a:sym typeface="Merriweather"/>
            </a:endParaRPr>
          </a:p>
          <a:p>
            <a:pPr marL="457200" lvl="0" indent="-323850" algn="l" rtl="0">
              <a:spcBef>
                <a:spcPts val="0"/>
              </a:spcBef>
              <a:spcAft>
                <a:spcPts val="0"/>
              </a:spcAft>
              <a:buClr>
                <a:srgbClr val="000000"/>
              </a:buClr>
              <a:buSzPts val="1500"/>
              <a:buFont typeface="Merriweather"/>
              <a:buChar char="●"/>
            </a:pPr>
            <a:r>
              <a:rPr lang="en" sz="1500">
                <a:solidFill>
                  <a:srgbClr val="000000"/>
                </a:solidFill>
                <a:latin typeface="Merriweather"/>
                <a:ea typeface="Merriweather"/>
                <a:cs typeface="Merriweather"/>
                <a:sym typeface="Merriweather"/>
              </a:rPr>
              <a:t>ER patients are either transferred, discharged, or pass away</a:t>
            </a:r>
            <a:endParaRPr sz="1500">
              <a:solidFill>
                <a:srgbClr val="000000"/>
              </a:solidFill>
              <a:latin typeface="Merriweather"/>
              <a:ea typeface="Merriweather"/>
              <a:cs typeface="Merriweather"/>
              <a:sym typeface="Merriweather"/>
            </a:endParaRPr>
          </a:p>
          <a:p>
            <a:pPr marL="457200" lvl="0" indent="-323850" algn="l" rtl="0">
              <a:spcBef>
                <a:spcPts val="0"/>
              </a:spcBef>
              <a:spcAft>
                <a:spcPts val="0"/>
              </a:spcAft>
              <a:buClr>
                <a:srgbClr val="000000"/>
              </a:buClr>
              <a:buSzPts val="1500"/>
              <a:buChar char="●"/>
            </a:pPr>
            <a:r>
              <a:rPr lang="en" sz="1500">
                <a:solidFill>
                  <a:srgbClr val="000000"/>
                </a:solidFill>
                <a:latin typeface="Merriweather"/>
                <a:ea typeface="Merriweather"/>
                <a:cs typeface="Merriweather"/>
                <a:sym typeface="Merriweather"/>
              </a:rPr>
              <a:t>ER Doctors have the power to treat or transfer (we do not incorporate add’l specialists into our model) all ages (no pediatric/geriatric specialization)</a:t>
            </a:r>
            <a:endParaRPr sz="1500">
              <a:solidFill>
                <a:srgbClr val="000000"/>
              </a:solidFill>
              <a:latin typeface="Merriweather"/>
              <a:ea typeface="Merriweather"/>
              <a:cs typeface="Merriweather"/>
              <a:sym typeface="Merriweather"/>
            </a:endParaRPr>
          </a:p>
          <a:p>
            <a:pPr marL="457200" lvl="0" indent="-323850" algn="l" rtl="0">
              <a:spcBef>
                <a:spcPts val="0"/>
              </a:spcBef>
              <a:spcAft>
                <a:spcPts val="0"/>
              </a:spcAft>
              <a:buClr>
                <a:srgbClr val="000000"/>
              </a:buClr>
              <a:buSzPts val="1500"/>
              <a:buFont typeface="Merriweather"/>
              <a:buChar char="●"/>
            </a:pPr>
            <a:r>
              <a:rPr lang="en" sz="1500">
                <a:solidFill>
                  <a:srgbClr val="000000"/>
                </a:solidFill>
                <a:latin typeface="Merriweather"/>
                <a:ea typeface="Merriweather"/>
                <a:cs typeface="Merriweather"/>
                <a:sym typeface="Merriweather"/>
              </a:rPr>
              <a:t>Administrative matters, (paperwork, sterilization of rooms after use, patient transport, etc) handled by support staff, are not accounted for in our model</a:t>
            </a:r>
            <a:endParaRPr sz="1500">
              <a:solidFill>
                <a:srgbClr val="000000"/>
              </a:solidFill>
              <a:latin typeface="Merriweather"/>
              <a:ea typeface="Merriweather"/>
              <a:cs typeface="Merriweather"/>
              <a:sym typeface="Merriweather"/>
            </a:endParaRPr>
          </a:p>
          <a:p>
            <a:pPr marL="457200" lvl="0" indent="-323850" algn="l" rtl="0">
              <a:spcBef>
                <a:spcPts val="0"/>
              </a:spcBef>
              <a:spcAft>
                <a:spcPts val="0"/>
              </a:spcAft>
              <a:buClr>
                <a:srgbClr val="000000"/>
              </a:buClr>
              <a:buSzPts val="1500"/>
              <a:buFont typeface="Merriweather"/>
              <a:buChar char="●"/>
            </a:pPr>
            <a:r>
              <a:rPr lang="en" sz="1500">
                <a:solidFill>
                  <a:srgbClr val="000000"/>
                </a:solidFill>
                <a:latin typeface="Merriweather"/>
                <a:ea typeface="Merriweather"/>
                <a:cs typeface="Merriweather"/>
                <a:sym typeface="Merriweather"/>
              </a:rPr>
              <a:t>Though our model does not factor in cost (of a doctor compared to a nurse), we assume that doctors cost more, hence the lesser availability</a:t>
            </a:r>
            <a:endParaRPr sz="1500">
              <a:solidFill>
                <a:srgbClr val="000000"/>
              </a:solidFill>
              <a:latin typeface="Merriweather"/>
              <a:ea typeface="Merriweather"/>
              <a:cs typeface="Merriweather"/>
              <a:sym typeface="Merriweather"/>
            </a:endParaRPr>
          </a:p>
        </p:txBody>
      </p:sp>
      <p:pic>
        <p:nvPicPr>
          <p:cNvPr id="88" name="Google Shape;88;p18"/>
          <p:cNvPicPr preferRelativeResize="0"/>
          <p:nvPr/>
        </p:nvPicPr>
        <p:blipFill>
          <a:blip r:embed="rId3">
            <a:alphaModFix/>
          </a:blip>
          <a:stretch>
            <a:fillRect/>
          </a:stretch>
        </p:blipFill>
        <p:spPr>
          <a:xfrm>
            <a:off x="635525" y="4087402"/>
            <a:ext cx="2426375" cy="2426375"/>
          </a:xfrm>
          <a:prstGeom prst="rect">
            <a:avLst/>
          </a:prstGeom>
          <a:noFill/>
          <a:ln>
            <a:noFill/>
          </a:ln>
        </p:spPr>
      </p:pic>
      <p:pic>
        <p:nvPicPr>
          <p:cNvPr id="89" name="Google Shape;89;p18"/>
          <p:cNvPicPr preferRelativeResize="0"/>
          <p:nvPr/>
        </p:nvPicPr>
        <p:blipFill>
          <a:blip r:embed="rId4">
            <a:alphaModFix amt="78000"/>
          </a:blip>
          <a:stretch>
            <a:fillRect/>
          </a:stretch>
        </p:blipFill>
        <p:spPr>
          <a:xfrm>
            <a:off x="3985050" y="4330029"/>
            <a:ext cx="3882225" cy="19411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10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311700" y="30209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Merriweather"/>
                <a:ea typeface="Merriweather"/>
                <a:cs typeface="Merriweather"/>
                <a:sym typeface="Merriweather"/>
              </a:rPr>
              <a:t>Input Data - ER Arrival Rates</a:t>
            </a:r>
            <a:endParaRPr b="1">
              <a:latin typeface="Merriweather"/>
              <a:ea typeface="Merriweather"/>
              <a:cs typeface="Merriweather"/>
              <a:sym typeface="Merriweather"/>
            </a:endParaRPr>
          </a:p>
        </p:txBody>
      </p:sp>
      <p:sp>
        <p:nvSpPr>
          <p:cNvPr id="95" name="Google Shape;95;p19"/>
          <p:cNvSpPr txBox="1"/>
          <p:nvPr/>
        </p:nvSpPr>
        <p:spPr>
          <a:xfrm>
            <a:off x="119150" y="1149142"/>
            <a:ext cx="8096700" cy="4559700"/>
          </a:xfrm>
          <a:prstGeom prst="rect">
            <a:avLst/>
          </a:prstGeom>
          <a:noFill/>
          <a:ln>
            <a:noFill/>
          </a:ln>
        </p:spPr>
        <p:txBody>
          <a:bodyPr spcFirstLastPara="1" wrap="square" lIns="91425" tIns="91425" rIns="91425" bIns="91425" anchor="t" anchorCtr="0">
            <a:noAutofit/>
          </a:bodyPr>
          <a:lstStyle/>
          <a:p>
            <a:pPr marL="0" lvl="0" indent="457200" algn="l" rtl="0">
              <a:spcBef>
                <a:spcPts val="0"/>
              </a:spcBef>
              <a:spcAft>
                <a:spcPts val="0"/>
              </a:spcAft>
              <a:buNone/>
            </a:pPr>
            <a:r>
              <a:rPr lang="en" b="1">
                <a:solidFill>
                  <a:schemeClr val="dk1"/>
                </a:solidFill>
                <a:latin typeface="Merriweather"/>
                <a:ea typeface="Merriweather"/>
                <a:cs typeface="Merriweather"/>
                <a:sym typeface="Merriweather"/>
              </a:rPr>
              <a:t>Arrival Rates</a:t>
            </a:r>
            <a:endParaRPr b="1">
              <a:solidFill>
                <a:schemeClr val="dk1"/>
              </a:solidFill>
              <a:latin typeface="Merriweather"/>
              <a:ea typeface="Merriweather"/>
              <a:cs typeface="Merriweather"/>
              <a:sym typeface="Merriweather"/>
            </a:endParaRPr>
          </a:p>
          <a:p>
            <a:pPr marL="0" lvl="0" indent="457200" algn="l" rtl="0">
              <a:spcBef>
                <a:spcPts val="0"/>
              </a:spcBef>
              <a:spcAft>
                <a:spcPts val="0"/>
              </a:spcAft>
              <a:buNone/>
            </a:pPr>
            <a:endParaRPr>
              <a:solidFill>
                <a:schemeClr val="dk1"/>
              </a:solidFill>
              <a:latin typeface="Merriweather"/>
              <a:ea typeface="Merriweather"/>
              <a:cs typeface="Merriweather"/>
              <a:sym typeface="Merriweather"/>
            </a:endParaRPr>
          </a:p>
          <a:p>
            <a:pPr marL="457200" lvl="0" indent="-317500" algn="l" rtl="0">
              <a:spcBef>
                <a:spcPts val="0"/>
              </a:spcBef>
              <a:spcAft>
                <a:spcPts val="0"/>
              </a:spcAft>
              <a:buSzPts val="1400"/>
              <a:buFont typeface="Merriweather"/>
              <a:buChar char="●"/>
            </a:pPr>
            <a:r>
              <a:rPr lang="en">
                <a:solidFill>
                  <a:schemeClr val="dk1"/>
                </a:solidFill>
                <a:latin typeface="Merriweather"/>
                <a:ea typeface="Merriweather"/>
                <a:cs typeface="Merriweather"/>
                <a:sym typeface="Merriweather"/>
              </a:rPr>
              <a:t>Data from 1 year of data at a specific ER (per hour rates)</a:t>
            </a:r>
            <a:endParaRPr>
              <a:solidFill>
                <a:schemeClr val="dk1"/>
              </a:solidFill>
              <a:latin typeface="Merriweather"/>
              <a:ea typeface="Merriweather"/>
              <a:cs typeface="Merriweather"/>
              <a:sym typeface="Merriweather"/>
            </a:endParaRPr>
          </a:p>
          <a:p>
            <a:pPr marL="1371600" lvl="1" indent="-317500" algn="l" rtl="0">
              <a:spcBef>
                <a:spcPts val="0"/>
              </a:spcBef>
              <a:spcAft>
                <a:spcPts val="0"/>
              </a:spcAft>
              <a:buSzPts val="1400"/>
              <a:buFont typeface="Merriweather"/>
              <a:buChar char="○"/>
            </a:pPr>
            <a:r>
              <a:rPr lang="en">
                <a:solidFill>
                  <a:schemeClr val="dk1"/>
                </a:solidFill>
                <a:latin typeface="Merriweather"/>
                <a:ea typeface="Merriweather"/>
                <a:cs typeface="Merriweather"/>
                <a:sym typeface="Merriweather"/>
              </a:rPr>
              <a:t>model study (USING SIMPLIFIED DISCRETE-EVENT SIMULATION MODELS FOR HEALTH CARE APPLICATIONS by Virtue, Kelly, Chausselet).  </a:t>
            </a:r>
            <a:endParaRPr>
              <a:solidFill>
                <a:schemeClr val="dk1"/>
              </a:solidFill>
              <a:latin typeface="Merriweather"/>
              <a:ea typeface="Merriweather"/>
              <a:cs typeface="Merriweather"/>
              <a:sym typeface="Merriweather"/>
            </a:endParaRPr>
          </a:p>
          <a:p>
            <a:pPr marL="457200" lvl="0" indent="-317500" algn="l" rtl="0">
              <a:spcBef>
                <a:spcPts val="0"/>
              </a:spcBef>
              <a:spcAft>
                <a:spcPts val="0"/>
              </a:spcAft>
              <a:buSzPts val="1400"/>
              <a:buFont typeface="Merriweather"/>
              <a:buChar char="●"/>
            </a:pPr>
            <a:r>
              <a:rPr lang="en">
                <a:solidFill>
                  <a:schemeClr val="dk1"/>
                </a:solidFill>
                <a:latin typeface="Merriweather"/>
                <a:ea typeface="Merriweather"/>
                <a:cs typeface="Merriweather"/>
                <a:sym typeface="Merriweather"/>
              </a:rPr>
              <a:t>We then split the arrival times (83% Front Door, 17% by Ambulance)</a:t>
            </a:r>
            <a:endParaRPr>
              <a:solidFill>
                <a:schemeClr val="dk1"/>
              </a:solidFill>
              <a:latin typeface="Merriweather"/>
              <a:ea typeface="Merriweather"/>
              <a:cs typeface="Merriweather"/>
              <a:sym typeface="Merriweather"/>
            </a:endParaRPr>
          </a:p>
          <a:p>
            <a:pPr marL="1371600" lvl="1" indent="-317500" algn="l" rtl="0">
              <a:spcBef>
                <a:spcPts val="0"/>
              </a:spcBef>
              <a:spcAft>
                <a:spcPts val="0"/>
              </a:spcAft>
              <a:buSzPts val="1400"/>
              <a:buFont typeface="Merriweather"/>
              <a:buChar char="○"/>
            </a:pPr>
            <a:r>
              <a:rPr lang="en" u="sng">
                <a:solidFill>
                  <a:schemeClr val="hlink"/>
                </a:solidFill>
                <a:latin typeface="Merriweather"/>
                <a:ea typeface="Merriweather"/>
                <a:cs typeface="Merriweather"/>
                <a:sym typeface="Merriweather"/>
                <a:hlinkClick r:id="rId3"/>
              </a:rPr>
              <a:t>https://www.acepnow.com/article/emergency-medical-services-arrivals-admission-rates-emergency-department-analyzed/</a:t>
            </a:r>
            <a:r>
              <a:rPr lang="en">
                <a:solidFill>
                  <a:schemeClr val="dk1"/>
                </a:solidFill>
                <a:latin typeface="Merriweather"/>
                <a:ea typeface="Merriweather"/>
                <a:cs typeface="Merriweather"/>
                <a:sym typeface="Merriweather"/>
              </a:rPr>
              <a:t> </a:t>
            </a:r>
            <a:endParaRPr>
              <a:solidFill>
                <a:schemeClr val="dk1"/>
              </a:solidFill>
              <a:latin typeface="Merriweather"/>
              <a:ea typeface="Merriweather"/>
              <a:cs typeface="Merriweather"/>
              <a:sym typeface="Merriweather"/>
            </a:endParaRPr>
          </a:p>
          <a:p>
            <a:pPr marL="457200" lvl="0" indent="-317500" algn="l" rtl="0">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Normal distribution around these averages (Mean/Standard Deviation calculated in Excel)</a:t>
            </a:r>
            <a:endParaRPr>
              <a:solidFill>
                <a:schemeClr val="dk1"/>
              </a:solidFill>
              <a:latin typeface="Merriweather"/>
              <a:ea typeface="Merriweather"/>
              <a:cs typeface="Merriweather"/>
              <a:sym typeface="Merriweather"/>
            </a:endParaRPr>
          </a:p>
          <a:p>
            <a:pPr marL="0" lvl="0" indent="0" algn="l" rtl="0">
              <a:spcBef>
                <a:spcPts val="0"/>
              </a:spcBef>
              <a:spcAft>
                <a:spcPts val="0"/>
              </a:spcAft>
              <a:buNone/>
            </a:pPr>
            <a:endParaRPr>
              <a:latin typeface="Merriweather"/>
              <a:ea typeface="Merriweather"/>
              <a:cs typeface="Merriweather"/>
              <a:sym typeface="Merriweather"/>
            </a:endParaRPr>
          </a:p>
        </p:txBody>
      </p:sp>
      <p:pic>
        <p:nvPicPr>
          <p:cNvPr id="96" name="Google Shape;96;p19"/>
          <p:cNvPicPr preferRelativeResize="0"/>
          <p:nvPr/>
        </p:nvPicPr>
        <p:blipFill>
          <a:blip r:embed="rId4">
            <a:alphaModFix/>
          </a:blip>
          <a:stretch>
            <a:fillRect/>
          </a:stretch>
        </p:blipFill>
        <p:spPr>
          <a:xfrm>
            <a:off x="1113629" y="3932075"/>
            <a:ext cx="1991175" cy="2740549"/>
          </a:xfrm>
          <a:prstGeom prst="rect">
            <a:avLst/>
          </a:prstGeom>
          <a:noFill/>
          <a:ln>
            <a:noFill/>
          </a:ln>
        </p:spPr>
      </p:pic>
      <p:pic>
        <p:nvPicPr>
          <p:cNvPr id="97" name="Google Shape;97;p19"/>
          <p:cNvPicPr preferRelativeResize="0"/>
          <p:nvPr/>
        </p:nvPicPr>
        <p:blipFill rotWithShape="1">
          <a:blip r:embed="rId5">
            <a:alphaModFix/>
          </a:blip>
          <a:srcRect l="9245" t="5096" r="9578"/>
          <a:stretch/>
        </p:blipFill>
        <p:spPr>
          <a:xfrm>
            <a:off x="4302775" y="3932075"/>
            <a:ext cx="3508450" cy="2895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311700" y="31534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Merriweather"/>
                <a:ea typeface="Merriweather"/>
                <a:cs typeface="Merriweather"/>
                <a:sym typeface="Merriweather"/>
              </a:rPr>
              <a:t>Input Data - Criticality of Patients</a:t>
            </a:r>
            <a:endParaRPr b="1">
              <a:latin typeface="Merriweather"/>
              <a:ea typeface="Merriweather"/>
              <a:cs typeface="Merriweather"/>
              <a:sym typeface="Merriweather"/>
            </a:endParaRPr>
          </a:p>
        </p:txBody>
      </p:sp>
      <p:sp>
        <p:nvSpPr>
          <p:cNvPr id="103" name="Google Shape;103;p20"/>
          <p:cNvSpPr txBox="1"/>
          <p:nvPr/>
        </p:nvSpPr>
        <p:spPr>
          <a:xfrm>
            <a:off x="77650" y="1149142"/>
            <a:ext cx="8096700" cy="455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erriweather"/>
                <a:ea typeface="Merriweather"/>
                <a:cs typeface="Merriweather"/>
                <a:sym typeface="Merriweather"/>
              </a:rPr>
              <a:t>     </a:t>
            </a:r>
            <a:r>
              <a:rPr lang="en" b="1">
                <a:solidFill>
                  <a:schemeClr val="dk1"/>
                </a:solidFill>
                <a:latin typeface="Merriweather"/>
                <a:ea typeface="Merriweather"/>
                <a:cs typeface="Merriweather"/>
                <a:sym typeface="Merriweather"/>
              </a:rPr>
              <a:t>   Criticality of patients</a:t>
            </a:r>
            <a:endParaRPr b="1">
              <a:solidFill>
                <a:schemeClr val="dk1"/>
              </a:solidFill>
              <a:latin typeface="Merriweather"/>
              <a:ea typeface="Merriweather"/>
              <a:cs typeface="Merriweather"/>
              <a:sym typeface="Merriweather"/>
            </a:endParaRPr>
          </a:p>
          <a:p>
            <a:pPr marL="0" lvl="0" indent="457200" algn="l" rtl="0">
              <a:spcBef>
                <a:spcPts val="0"/>
              </a:spcBef>
              <a:spcAft>
                <a:spcPts val="0"/>
              </a:spcAft>
              <a:buNone/>
            </a:pPr>
            <a:endParaRPr>
              <a:solidFill>
                <a:schemeClr val="dk1"/>
              </a:solidFill>
              <a:latin typeface="Merriweather"/>
              <a:ea typeface="Merriweather"/>
              <a:cs typeface="Merriweather"/>
              <a:sym typeface="Merriweather"/>
            </a:endParaRPr>
          </a:p>
          <a:p>
            <a:pPr marL="1371600" lvl="2" indent="-317500" algn="l" rtl="0">
              <a:spcBef>
                <a:spcPts val="0"/>
              </a:spcBef>
              <a:spcAft>
                <a:spcPts val="0"/>
              </a:spcAft>
              <a:buClr>
                <a:schemeClr val="dk1"/>
              </a:buClr>
              <a:buSzPts val="1400"/>
              <a:buFont typeface="Merriweather"/>
              <a:buAutoNum type="romanLcPeriod"/>
            </a:pPr>
            <a:r>
              <a:rPr lang="en">
                <a:solidFill>
                  <a:schemeClr val="dk1"/>
                </a:solidFill>
                <a:latin typeface="Merriweather"/>
                <a:ea typeface="Merriweather"/>
                <a:cs typeface="Merriweather"/>
                <a:sym typeface="Merriweather"/>
              </a:rPr>
              <a:t>Difficult to find data here</a:t>
            </a:r>
            <a:endParaRPr>
              <a:solidFill>
                <a:schemeClr val="dk1"/>
              </a:solidFill>
              <a:latin typeface="Merriweather"/>
              <a:ea typeface="Merriweather"/>
              <a:cs typeface="Merriweather"/>
              <a:sym typeface="Merriweather"/>
            </a:endParaRPr>
          </a:p>
          <a:p>
            <a:pPr marL="1371600" lvl="2" indent="-317500" algn="l" rtl="0">
              <a:spcBef>
                <a:spcPts val="0"/>
              </a:spcBef>
              <a:spcAft>
                <a:spcPts val="0"/>
              </a:spcAft>
              <a:buClr>
                <a:schemeClr val="dk1"/>
              </a:buClr>
              <a:buSzPts val="1400"/>
              <a:buFont typeface="Merriweather"/>
              <a:buAutoNum type="romanLcPeriod"/>
            </a:pPr>
            <a:r>
              <a:rPr lang="en">
                <a:solidFill>
                  <a:schemeClr val="dk1"/>
                </a:solidFill>
                <a:latin typeface="Merriweather"/>
                <a:ea typeface="Merriweather"/>
                <a:cs typeface="Merriweather"/>
                <a:sym typeface="Merriweather"/>
              </a:rPr>
              <a:t>Iranian Study sorts out ER arrivals (by %) into 5 categories (1 being most critical).  We used this to apply percentages to 3 categories (critical, urgent, non-urgent) - </a:t>
            </a:r>
            <a:r>
              <a:rPr lang="en" sz="1100" u="sng">
                <a:solidFill>
                  <a:schemeClr val="accent5"/>
                </a:solidFill>
                <a:latin typeface="Merriweather"/>
                <a:ea typeface="Merriweather"/>
                <a:cs typeface="Merriweather"/>
                <a:sym typeface="Merriweather"/>
                <a:hlinkClick r:id="rId3"/>
              </a:rPr>
              <a:t>https://www.ncbi.nlm.nih.gov/pmc/articles/PMC4437092/</a:t>
            </a:r>
            <a:endParaRPr>
              <a:solidFill>
                <a:schemeClr val="dk1"/>
              </a:solidFill>
              <a:latin typeface="Merriweather"/>
              <a:ea typeface="Merriweather"/>
              <a:cs typeface="Merriweather"/>
              <a:sym typeface="Merriweather"/>
            </a:endParaRPr>
          </a:p>
          <a:p>
            <a:pPr marL="1371600" lvl="2" indent="-317500" algn="l" rtl="0">
              <a:spcBef>
                <a:spcPts val="0"/>
              </a:spcBef>
              <a:spcAft>
                <a:spcPts val="0"/>
              </a:spcAft>
              <a:buClr>
                <a:schemeClr val="dk1"/>
              </a:buClr>
              <a:buSzPts val="1400"/>
              <a:buFont typeface="Merriweather"/>
              <a:buAutoNum type="romanLcPeriod"/>
            </a:pPr>
            <a:r>
              <a:rPr lang="en">
                <a:solidFill>
                  <a:schemeClr val="dk1"/>
                </a:solidFill>
                <a:latin typeface="Merriweather"/>
                <a:ea typeface="Merriweather"/>
                <a:cs typeface="Merriweather"/>
                <a:sym typeface="Merriweather"/>
              </a:rPr>
              <a:t>Ambulance arrivals are about 3 times as likely to be critical/urgent than front door arrivals - </a:t>
            </a:r>
            <a:r>
              <a:rPr lang="en" u="sng">
                <a:solidFill>
                  <a:schemeClr val="hlink"/>
                </a:solidFill>
                <a:latin typeface="Merriweather"/>
                <a:ea typeface="Merriweather"/>
                <a:cs typeface="Merriweather"/>
                <a:sym typeface="Merriweather"/>
                <a:hlinkClick r:id="rId4"/>
              </a:rPr>
              <a:t>https://www.acepnow.com/article/emergency-medical-services-arrivals-admission-rates-emergency-department-analyzed/</a:t>
            </a:r>
            <a:endParaRPr>
              <a:solidFill>
                <a:schemeClr val="dk1"/>
              </a:solidFill>
              <a:latin typeface="Merriweather"/>
              <a:ea typeface="Merriweather"/>
              <a:cs typeface="Merriweather"/>
              <a:sym typeface="Merriweather"/>
            </a:endParaRPr>
          </a:p>
          <a:p>
            <a:pPr marL="914400" lvl="0" indent="0" algn="l" rtl="0">
              <a:spcBef>
                <a:spcPts val="0"/>
              </a:spcBef>
              <a:spcAft>
                <a:spcPts val="0"/>
              </a:spcAft>
              <a:buNone/>
            </a:pPr>
            <a:endParaRPr>
              <a:solidFill>
                <a:schemeClr val="dk1"/>
              </a:solidFill>
              <a:latin typeface="Merriweather"/>
              <a:ea typeface="Merriweather"/>
              <a:cs typeface="Merriweather"/>
              <a:sym typeface="Merriweather"/>
            </a:endParaRPr>
          </a:p>
          <a:p>
            <a:pPr marL="0" lvl="0" indent="0" algn="l" rtl="0">
              <a:spcBef>
                <a:spcPts val="0"/>
              </a:spcBef>
              <a:spcAft>
                <a:spcPts val="0"/>
              </a:spcAft>
              <a:buNone/>
            </a:pPr>
            <a:endParaRPr>
              <a:latin typeface="Merriweather"/>
              <a:ea typeface="Merriweather"/>
              <a:cs typeface="Merriweather"/>
              <a:sym typeface="Merriweather"/>
            </a:endParaRPr>
          </a:p>
          <a:p>
            <a:pPr marL="0" lvl="0" indent="0" algn="l" rtl="0">
              <a:spcBef>
                <a:spcPts val="0"/>
              </a:spcBef>
              <a:spcAft>
                <a:spcPts val="0"/>
              </a:spcAft>
              <a:buNone/>
            </a:pPr>
            <a:endParaRPr>
              <a:latin typeface="Merriweather"/>
              <a:ea typeface="Merriweather"/>
              <a:cs typeface="Merriweather"/>
              <a:sym typeface="Merriweather"/>
            </a:endParaRPr>
          </a:p>
        </p:txBody>
      </p:sp>
      <p:pic>
        <p:nvPicPr>
          <p:cNvPr id="104" name="Google Shape;104;p20"/>
          <p:cNvPicPr preferRelativeResize="0"/>
          <p:nvPr/>
        </p:nvPicPr>
        <p:blipFill>
          <a:blip r:embed="rId5">
            <a:alphaModFix/>
          </a:blip>
          <a:stretch>
            <a:fillRect/>
          </a:stretch>
        </p:blipFill>
        <p:spPr>
          <a:xfrm>
            <a:off x="2782812" y="3841347"/>
            <a:ext cx="3578375" cy="2687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Merriweather"/>
                <a:ea typeface="Merriweather"/>
                <a:cs typeface="Merriweather"/>
                <a:sym typeface="Merriweather"/>
              </a:rPr>
              <a:t>Input Data - Treatment Times</a:t>
            </a:r>
            <a:endParaRPr b="1">
              <a:latin typeface="Merriweather"/>
              <a:ea typeface="Merriweather"/>
              <a:cs typeface="Merriweather"/>
              <a:sym typeface="Merriweather"/>
            </a:endParaRPr>
          </a:p>
        </p:txBody>
      </p:sp>
      <p:sp>
        <p:nvSpPr>
          <p:cNvPr id="110" name="Google Shape;110;p21"/>
          <p:cNvSpPr txBox="1"/>
          <p:nvPr/>
        </p:nvSpPr>
        <p:spPr>
          <a:xfrm>
            <a:off x="90875" y="1525767"/>
            <a:ext cx="8096700" cy="455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erriweather"/>
                <a:ea typeface="Merriweather"/>
                <a:cs typeface="Merriweather"/>
                <a:sym typeface="Merriweather"/>
              </a:rPr>
              <a:t>     </a:t>
            </a:r>
            <a:r>
              <a:rPr lang="en" b="1">
                <a:solidFill>
                  <a:schemeClr val="dk1"/>
                </a:solidFill>
                <a:latin typeface="Merriweather"/>
                <a:ea typeface="Merriweather"/>
                <a:cs typeface="Merriweather"/>
                <a:sym typeface="Merriweather"/>
              </a:rPr>
              <a:t>   Patient Processing/ Treatment Times</a:t>
            </a:r>
            <a:endParaRPr b="1">
              <a:solidFill>
                <a:schemeClr val="dk1"/>
              </a:solidFill>
              <a:latin typeface="Merriweather"/>
              <a:ea typeface="Merriweather"/>
              <a:cs typeface="Merriweather"/>
              <a:sym typeface="Merriweather"/>
            </a:endParaRPr>
          </a:p>
          <a:p>
            <a:pPr marL="914400" lvl="0" indent="0" algn="l" rtl="0">
              <a:spcBef>
                <a:spcPts val="0"/>
              </a:spcBef>
              <a:spcAft>
                <a:spcPts val="0"/>
              </a:spcAft>
              <a:buNone/>
            </a:pPr>
            <a:endParaRPr>
              <a:solidFill>
                <a:schemeClr val="dk1"/>
              </a:solidFill>
              <a:latin typeface="Merriweather"/>
              <a:ea typeface="Merriweather"/>
              <a:cs typeface="Merriweather"/>
              <a:sym typeface="Merriweather"/>
            </a:endParaRPr>
          </a:p>
          <a:p>
            <a:pPr marL="914400" lvl="1" indent="-317500" algn="l" rtl="0">
              <a:spcBef>
                <a:spcPts val="0"/>
              </a:spcBef>
              <a:spcAft>
                <a:spcPts val="0"/>
              </a:spcAft>
              <a:buClr>
                <a:schemeClr val="dk1"/>
              </a:buClr>
              <a:buSzPts val="1400"/>
              <a:buFont typeface="Merriweather"/>
              <a:buAutoNum type="alphaLcPeriod"/>
            </a:pPr>
            <a:r>
              <a:rPr lang="en">
                <a:solidFill>
                  <a:schemeClr val="dk1"/>
                </a:solidFill>
                <a:latin typeface="Merriweather"/>
                <a:ea typeface="Merriweather"/>
                <a:cs typeface="Merriweather"/>
                <a:sym typeface="Merriweather"/>
              </a:rPr>
              <a:t>Time spent by nurses for preparation before seeing the doctor</a:t>
            </a:r>
            <a:endParaRPr>
              <a:solidFill>
                <a:schemeClr val="dk1"/>
              </a:solidFill>
              <a:latin typeface="Merriweather"/>
              <a:ea typeface="Merriweather"/>
              <a:cs typeface="Merriweather"/>
              <a:sym typeface="Merriweather"/>
            </a:endParaRPr>
          </a:p>
          <a:p>
            <a:pPr marL="1371600" lvl="0" indent="-317500" algn="l" rtl="0">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Critical: 2*(BETA(10,10) + TRIA(3,4,5))</a:t>
            </a:r>
            <a:endParaRPr>
              <a:solidFill>
                <a:schemeClr val="dk1"/>
              </a:solidFill>
              <a:latin typeface="Merriweather"/>
              <a:ea typeface="Merriweather"/>
              <a:cs typeface="Merriweather"/>
              <a:sym typeface="Merriweather"/>
            </a:endParaRPr>
          </a:p>
          <a:p>
            <a:pPr marL="1371600" lvl="0" indent="-317500" algn="l" rtl="0">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Urgent : (BETA(10,10) + TRIA(3,4,5))</a:t>
            </a:r>
            <a:endParaRPr>
              <a:solidFill>
                <a:schemeClr val="dk1"/>
              </a:solidFill>
              <a:latin typeface="Merriweather"/>
              <a:ea typeface="Merriweather"/>
              <a:cs typeface="Merriweather"/>
              <a:sym typeface="Merriweather"/>
            </a:endParaRPr>
          </a:p>
          <a:p>
            <a:pPr marL="1371600" lvl="0" indent="-317500" algn="l" rtl="0">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Non-urgent: (BETA(10,10) + TRIA(3,4,5))</a:t>
            </a:r>
            <a:endParaRPr>
              <a:solidFill>
                <a:schemeClr val="dk1"/>
              </a:solidFill>
              <a:latin typeface="Merriweather"/>
              <a:ea typeface="Merriweather"/>
              <a:cs typeface="Merriweather"/>
              <a:sym typeface="Merriweather"/>
            </a:endParaRPr>
          </a:p>
          <a:p>
            <a:pPr marL="914400" lvl="1" indent="-317500" algn="l" rtl="0">
              <a:spcBef>
                <a:spcPts val="0"/>
              </a:spcBef>
              <a:spcAft>
                <a:spcPts val="0"/>
              </a:spcAft>
              <a:buClr>
                <a:schemeClr val="dk1"/>
              </a:buClr>
              <a:buSzPts val="1400"/>
              <a:buFont typeface="Merriweather"/>
              <a:buAutoNum type="alphaLcPeriod"/>
            </a:pPr>
            <a:r>
              <a:rPr lang="en">
                <a:solidFill>
                  <a:schemeClr val="dk1"/>
                </a:solidFill>
                <a:latin typeface="Merriweather"/>
                <a:ea typeface="Merriweather"/>
                <a:cs typeface="Merriweather"/>
                <a:sym typeface="Merriweather"/>
              </a:rPr>
              <a:t>Time spent by doctors to operate different categories of patients</a:t>
            </a:r>
            <a:endParaRPr>
              <a:solidFill>
                <a:schemeClr val="dk1"/>
              </a:solidFill>
              <a:latin typeface="Merriweather"/>
              <a:ea typeface="Merriweather"/>
              <a:cs typeface="Merriweather"/>
              <a:sym typeface="Merriweather"/>
            </a:endParaRPr>
          </a:p>
          <a:p>
            <a:pPr marL="1371600" lvl="0" indent="-317500" algn="l" rtl="0">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Critical: TRIA(20,30,60)</a:t>
            </a:r>
            <a:endParaRPr>
              <a:solidFill>
                <a:schemeClr val="dk1"/>
              </a:solidFill>
              <a:latin typeface="Merriweather"/>
              <a:ea typeface="Merriweather"/>
              <a:cs typeface="Merriweather"/>
              <a:sym typeface="Merriweather"/>
            </a:endParaRPr>
          </a:p>
          <a:p>
            <a:pPr marL="1371600" lvl="0" indent="-317500" algn="l" rtl="0">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Urgent: TRIA(15,20,40)</a:t>
            </a:r>
            <a:endParaRPr>
              <a:solidFill>
                <a:schemeClr val="dk1"/>
              </a:solidFill>
              <a:latin typeface="Merriweather"/>
              <a:ea typeface="Merriweather"/>
              <a:cs typeface="Merriweather"/>
              <a:sym typeface="Merriweather"/>
            </a:endParaRPr>
          </a:p>
          <a:p>
            <a:pPr marL="1371600" lvl="0" indent="-317500" algn="l" rtl="0">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Non Urgent: TRIA(8,10,20)</a:t>
            </a:r>
            <a:endParaRPr>
              <a:solidFill>
                <a:schemeClr val="dk1"/>
              </a:solidFill>
              <a:latin typeface="Merriweather"/>
              <a:ea typeface="Merriweather"/>
              <a:cs typeface="Merriweather"/>
              <a:sym typeface="Merriweather"/>
            </a:endParaRPr>
          </a:p>
          <a:p>
            <a:pPr marL="914400" lvl="1" indent="-317500" algn="l" rtl="0">
              <a:spcBef>
                <a:spcPts val="0"/>
              </a:spcBef>
              <a:spcAft>
                <a:spcPts val="0"/>
              </a:spcAft>
              <a:buClr>
                <a:schemeClr val="dk1"/>
              </a:buClr>
              <a:buSzPts val="1400"/>
              <a:buFont typeface="Merriweather"/>
              <a:buAutoNum type="alphaLcPeriod"/>
            </a:pPr>
            <a:r>
              <a:rPr lang="en">
                <a:solidFill>
                  <a:schemeClr val="dk1"/>
                </a:solidFill>
                <a:latin typeface="Merriweather"/>
                <a:ea typeface="Merriweather"/>
                <a:cs typeface="Merriweather"/>
                <a:sym typeface="Merriweather"/>
              </a:rPr>
              <a:t>Time taken to discharge the patient from the ER and move to the next location and then clean up the room</a:t>
            </a:r>
            <a:endParaRPr>
              <a:solidFill>
                <a:schemeClr val="dk1"/>
              </a:solidFill>
              <a:latin typeface="Merriweather"/>
              <a:ea typeface="Merriweather"/>
              <a:cs typeface="Merriweather"/>
              <a:sym typeface="Merriweather"/>
            </a:endParaRPr>
          </a:p>
          <a:p>
            <a:pPr marL="1371600" lvl="0" indent="-317500" algn="l" rtl="0">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Same for all: TRIA(8,10,12)</a:t>
            </a:r>
            <a:endParaRPr>
              <a:solidFill>
                <a:schemeClr val="dk1"/>
              </a:solidFill>
              <a:latin typeface="Merriweather"/>
              <a:ea typeface="Merriweather"/>
              <a:cs typeface="Merriweather"/>
              <a:sym typeface="Merriweather"/>
            </a:endParaRPr>
          </a:p>
          <a:p>
            <a:pPr marL="914400" lvl="1" indent="-317500" algn="l" rtl="0">
              <a:spcBef>
                <a:spcPts val="0"/>
              </a:spcBef>
              <a:spcAft>
                <a:spcPts val="0"/>
              </a:spcAft>
              <a:buClr>
                <a:schemeClr val="dk1"/>
              </a:buClr>
              <a:buSzPts val="1400"/>
              <a:buFont typeface="Merriweather"/>
              <a:buAutoNum type="alphaLcPeriod"/>
            </a:pPr>
            <a:r>
              <a:rPr lang="en">
                <a:solidFill>
                  <a:schemeClr val="dk1"/>
                </a:solidFill>
                <a:latin typeface="Merriweather"/>
                <a:ea typeface="Merriweather"/>
                <a:cs typeface="Merriweather"/>
                <a:sym typeface="Merriweather"/>
              </a:rPr>
              <a:t>The numbers on the paper didn’t seem very realistic, so we retained the distributions and changed the most likely, minimum and maximum values to make the data more suited for our study.</a:t>
            </a:r>
            <a:endParaRPr>
              <a:solidFill>
                <a:schemeClr val="dk1"/>
              </a:solidFill>
              <a:latin typeface="Merriweather"/>
              <a:ea typeface="Merriweather"/>
              <a:cs typeface="Merriweather"/>
              <a:sym typeface="Merriweather"/>
            </a:endParaRPr>
          </a:p>
          <a:p>
            <a:pPr marL="914400" lvl="0" indent="0" algn="l" rtl="0">
              <a:spcBef>
                <a:spcPts val="0"/>
              </a:spcBef>
              <a:spcAft>
                <a:spcPts val="0"/>
              </a:spcAft>
              <a:buNone/>
            </a:pPr>
            <a:endParaRPr>
              <a:solidFill>
                <a:schemeClr val="dk1"/>
              </a:solidFill>
              <a:latin typeface="Merriweather"/>
              <a:ea typeface="Merriweather"/>
              <a:cs typeface="Merriweather"/>
              <a:sym typeface="Merriweather"/>
            </a:endParaRPr>
          </a:p>
          <a:p>
            <a:pPr marL="914400" lvl="0" indent="0" algn="l" rtl="0">
              <a:spcBef>
                <a:spcPts val="0"/>
              </a:spcBef>
              <a:spcAft>
                <a:spcPts val="0"/>
              </a:spcAft>
              <a:buNone/>
            </a:pPr>
            <a:r>
              <a:rPr lang="en">
                <a:solidFill>
                  <a:schemeClr val="dk1"/>
                </a:solidFill>
                <a:latin typeface="Merriweather"/>
                <a:ea typeface="Merriweather"/>
                <a:cs typeface="Merriweather"/>
                <a:sym typeface="Merriweather"/>
              </a:rPr>
              <a:t>All times are indicated in minutes</a:t>
            </a:r>
            <a:endParaRPr>
              <a:solidFill>
                <a:schemeClr val="dk1"/>
              </a:solidFill>
              <a:latin typeface="Merriweather"/>
              <a:ea typeface="Merriweather"/>
              <a:cs typeface="Merriweather"/>
              <a:sym typeface="Merriweather"/>
            </a:endParaRPr>
          </a:p>
          <a:p>
            <a:pPr marL="914400" lvl="0" indent="0" algn="l" rtl="0">
              <a:spcBef>
                <a:spcPts val="0"/>
              </a:spcBef>
              <a:spcAft>
                <a:spcPts val="0"/>
              </a:spcAft>
              <a:buNone/>
            </a:pPr>
            <a:r>
              <a:rPr lang="en" sz="1100" u="sng">
                <a:solidFill>
                  <a:schemeClr val="hlink"/>
                </a:solidFill>
                <a:latin typeface="Merriweather"/>
                <a:ea typeface="Merriweather"/>
                <a:cs typeface="Merriweather"/>
                <a:sym typeface="Merriweather"/>
                <a:hlinkClick r:id="rId3"/>
              </a:rPr>
              <a:t>https://www.ncbi.nlm.nih.gov/pmc/articles/PMC3664080/</a:t>
            </a:r>
            <a:endParaRPr>
              <a:solidFill>
                <a:schemeClr val="dk1"/>
              </a:solidFill>
              <a:latin typeface="Merriweather"/>
              <a:ea typeface="Merriweather"/>
              <a:cs typeface="Merriweather"/>
              <a:sym typeface="Merriweather"/>
            </a:endParaRPr>
          </a:p>
          <a:p>
            <a:pPr marL="0" lvl="0" indent="0" algn="l" rtl="0">
              <a:spcBef>
                <a:spcPts val="0"/>
              </a:spcBef>
              <a:spcAft>
                <a:spcPts val="0"/>
              </a:spcAft>
              <a:buNone/>
            </a:pPr>
            <a:endParaRPr>
              <a:latin typeface="Merriweather"/>
              <a:ea typeface="Merriweather"/>
              <a:cs typeface="Merriweather"/>
              <a:sym typeface="Merriweather"/>
            </a:endParaRPr>
          </a:p>
          <a:p>
            <a:pPr marL="0" lvl="0" indent="0" algn="l" rtl="0">
              <a:spcBef>
                <a:spcPts val="0"/>
              </a:spcBef>
              <a:spcAft>
                <a:spcPts val="0"/>
              </a:spcAft>
              <a:buNone/>
            </a:pPr>
            <a:endParaRPr>
              <a:latin typeface="Merriweather"/>
              <a:ea typeface="Merriweather"/>
              <a:cs typeface="Merriweather"/>
              <a:sym typeface="Merriweather"/>
            </a:endParaRPr>
          </a:p>
        </p:txBody>
      </p:sp>
      <p:pic>
        <p:nvPicPr>
          <p:cNvPr id="111" name="Google Shape;111;p21"/>
          <p:cNvPicPr preferRelativeResize="0"/>
          <p:nvPr/>
        </p:nvPicPr>
        <p:blipFill rotWithShape="1">
          <a:blip r:embed="rId4">
            <a:alphaModFix/>
          </a:blip>
          <a:srcRect l="29602" t="5905" r="28586" b="8871"/>
          <a:stretch/>
        </p:blipFill>
        <p:spPr>
          <a:xfrm>
            <a:off x="6825700" y="1728350"/>
            <a:ext cx="1822598" cy="19220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xfrm>
            <a:off x="311700" y="328600"/>
            <a:ext cx="22569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Merriweather"/>
                <a:ea typeface="Merriweather"/>
                <a:cs typeface="Merriweather"/>
                <a:sym typeface="Merriweather"/>
              </a:rPr>
              <a:t>Base Model</a:t>
            </a:r>
            <a:endParaRPr b="1">
              <a:latin typeface="Merriweather"/>
              <a:ea typeface="Merriweather"/>
              <a:cs typeface="Merriweather"/>
              <a:sym typeface="Merriweather"/>
            </a:endParaRPr>
          </a:p>
        </p:txBody>
      </p:sp>
      <p:sp>
        <p:nvSpPr>
          <p:cNvPr id="117" name="Google Shape;117;p22"/>
          <p:cNvSpPr txBox="1">
            <a:spLocks noGrp="1"/>
          </p:cNvSpPr>
          <p:nvPr>
            <p:ph type="body" idx="1"/>
          </p:nvPr>
        </p:nvSpPr>
        <p:spPr>
          <a:xfrm>
            <a:off x="311700" y="3815050"/>
            <a:ext cx="8520600" cy="274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u="sng">
                <a:solidFill>
                  <a:srgbClr val="000000"/>
                </a:solidFill>
                <a:latin typeface="Merriweather"/>
                <a:ea typeface="Merriweather"/>
                <a:cs typeface="Merriweather"/>
                <a:sym typeface="Merriweather"/>
              </a:rPr>
              <a:t>Entities</a:t>
            </a:r>
            <a:r>
              <a:rPr lang="en" sz="1400">
                <a:solidFill>
                  <a:srgbClr val="000000"/>
                </a:solidFill>
                <a:latin typeface="Merriweather"/>
                <a:ea typeface="Merriweather"/>
                <a:cs typeface="Merriweather"/>
                <a:sym typeface="Merriweather"/>
              </a:rPr>
              <a:t> : Patients</a:t>
            </a:r>
            <a:endParaRPr sz="1400">
              <a:solidFill>
                <a:srgbClr val="000000"/>
              </a:solidFill>
              <a:latin typeface="Merriweather"/>
              <a:ea typeface="Merriweather"/>
              <a:cs typeface="Merriweather"/>
              <a:sym typeface="Merriweather"/>
            </a:endParaRPr>
          </a:p>
          <a:p>
            <a:pPr marL="0" lvl="0" indent="0" algn="l" rtl="0">
              <a:spcBef>
                <a:spcPts val="1600"/>
              </a:spcBef>
              <a:spcAft>
                <a:spcPts val="0"/>
              </a:spcAft>
              <a:buNone/>
            </a:pPr>
            <a:r>
              <a:rPr lang="en" sz="1400" u="sng">
                <a:solidFill>
                  <a:srgbClr val="000000"/>
                </a:solidFill>
                <a:latin typeface="Merriweather"/>
                <a:ea typeface="Merriweather"/>
                <a:cs typeface="Merriweather"/>
                <a:sym typeface="Merriweather"/>
              </a:rPr>
              <a:t>Resources</a:t>
            </a:r>
            <a:r>
              <a:rPr lang="en" sz="1400">
                <a:solidFill>
                  <a:srgbClr val="000000"/>
                </a:solidFill>
                <a:latin typeface="Merriweather"/>
                <a:ea typeface="Merriweather"/>
                <a:cs typeface="Merriweather"/>
                <a:sym typeface="Merriweather"/>
              </a:rPr>
              <a:t> : Rooms, Nurses, Doctors </a:t>
            </a:r>
            <a:endParaRPr sz="1400">
              <a:solidFill>
                <a:srgbClr val="000000"/>
              </a:solidFill>
              <a:latin typeface="Merriweather"/>
              <a:ea typeface="Merriweather"/>
              <a:cs typeface="Merriweather"/>
              <a:sym typeface="Merriweather"/>
            </a:endParaRPr>
          </a:p>
          <a:p>
            <a:pPr marL="0" lvl="0" indent="0" algn="l" rtl="0">
              <a:spcBef>
                <a:spcPts val="1600"/>
              </a:spcBef>
              <a:spcAft>
                <a:spcPts val="0"/>
              </a:spcAft>
              <a:buNone/>
            </a:pPr>
            <a:r>
              <a:rPr lang="en" sz="1400" u="sng">
                <a:solidFill>
                  <a:srgbClr val="000000"/>
                </a:solidFill>
                <a:latin typeface="Merriweather"/>
                <a:ea typeface="Merriweather"/>
                <a:cs typeface="Merriweather"/>
                <a:sym typeface="Merriweather"/>
              </a:rPr>
              <a:t>Variables</a:t>
            </a:r>
            <a:r>
              <a:rPr lang="en" sz="1400">
                <a:solidFill>
                  <a:srgbClr val="000000"/>
                </a:solidFill>
                <a:latin typeface="Merriweather"/>
                <a:ea typeface="Merriweather"/>
                <a:cs typeface="Merriweather"/>
                <a:sym typeface="Merriweather"/>
              </a:rPr>
              <a:t> : No. of rooms, no. of doctors, no. of nurses</a:t>
            </a:r>
            <a:endParaRPr sz="1400">
              <a:solidFill>
                <a:srgbClr val="000000"/>
              </a:solidFill>
              <a:latin typeface="Merriweather"/>
              <a:ea typeface="Merriweather"/>
              <a:cs typeface="Merriweather"/>
              <a:sym typeface="Merriweather"/>
            </a:endParaRPr>
          </a:p>
          <a:p>
            <a:pPr marL="0" lvl="0" indent="0" algn="l" rtl="0">
              <a:spcBef>
                <a:spcPts val="1600"/>
              </a:spcBef>
              <a:spcAft>
                <a:spcPts val="0"/>
              </a:spcAft>
              <a:buNone/>
            </a:pPr>
            <a:r>
              <a:rPr lang="en" sz="1400" u="sng">
                <a:solidFill>
                  <a:srgbClr val="000000"/>
                </a:solidFill>
                <a:latin typeface="Merriweather"/>
                <a:ea typeface="Merriweather"/>
                <a:cs typeface="Merriweather"/>
                <a:sym typeface="Merriweather"/>
              </a:rPr>
              <a:t>Queues</a:t>
            </a:r>
            <a:r>
              <a:rPr lang="en" sz="1400">
                <a:solidFill>
                  <a:srgbClr val="000000"/>
                </a:solidFill>
                <a:latin typeface="Merriweather"/>
                <a:ea typeface="Merriweather"/>
                <a:cs typeface="Merriweather"/>
                <a:sym typeface="Merriweather"/>
              </a:rPr>
              <a:t> : Non-Critical Patient Waiting Queue, Room Seize queue, Nurse Seize Queue, Doctor Seize Queue</a:t>
            </a:r>
            <a:endParaRPr sz="1400">
              <a:solidFill>
                <a:srgbClr val="000000"/>
              </a:solidFill>
              <a:latin typeface="Merriweather"/>
              <a:ea typeface="Merriweather"/>
              <a:cs typeface="Merriweather"/>
              <a:sym typeface="Merriweather"/>
            </a:endParaRPr>
          </a:p>
          <a:p>
            <a:pPr marL="0" lvl="0" indent="0" algn="l" rtl="0">
              <a:spcBef>
                <a:spcPts val="1600"/>
              </a:spcBef>
              <a:spcAft>
                <a:spcPts val="0"/>
              </a:spcAft>
              <a:buNone/>
            </a:pPr>
            <a:r>
              <a:rPr lang="en" sz="1400" u="sng">
                <a:solidFill>
                  <a:srgbClr val="000000"/>
                </a:solidFill>
                <a:latin typeface="Merriweather"/>
                <a:ea typeface="Merriweather"/>
                <a:cs typeface="Merriweather"/>
                <a:sym typeface="Merriweather"/>
              </a:rPr>
              <a:t>Statistical Accumulators</a:t>
            </a:r>
            <a:r>
              <a:rPr lang="en" sz="1400">
                <a:solidFill>
                  <a:srgbClr val="000000"/>
                </a:solidFill>
                <a:latin typeface="Merriweather"/>
                <a:ea typeface="Merriweather"/>
                <a:cs typeface="Merriweather"/>
                <a:sym typeface="Merriweather"/>
              </a:rPr>
              <a:t> : No. of Critical Patients Treated, No. of Urgent Patients Treated, No. of Non- Urgent Patients Treated, Patient Waiting Times</a:t>
            </a:r>
            <a:endParaRPr sz="1400">
              <a:solidFill>
                <a:srgbClr val="000000"/>
              </a:solidFill>
              <a:latin typeface="Merriweather"/>
              <a:ea typeface="Merriweather"/>
              <a:cs typeface="Merriweather"/>
              <a:sym typeface="Merriweather"/>
            </a:endParaRPr>
          </a:p>
          <a:p>
            <a:pPr marL="0" lvl="0" indent="0" algn="l" rtl="0">
              <a:spcBef>
                <a:spcPts val="1600"/>
              </a:spcBef>
              <a:spcAft>
                <a:spcPts val="0"/>
              </a:spcAft>
              <a:buNone/>
            </a:pPr>
            <a:endParaRPr>
              <a:solidFill>
                <a:srgbClr val="000000"/>
              </a:solidFill>
              <a:latin typeface="Merriweather"/>
              <a:ea typeface="Merriweather"/>
              <a:cs typeface="Merriweather"/>
              <a:sym typeface="Merriweather"/>
            </a:endParaRPr>
          </a:p>
          <a:p>
            <a:pPr marL="0" lvl="0" indent="0" algn="l" rtl="0">
              <a:spcBef>
                <a:spcPts val="1600"/>
              </a:spcBef>
              <a:spcAft>
                <a:spcPts val="1600"/>
              </a:spcAft>
              <a:buNone/>
            </a:pPr>
            <a:endParaRPr>
              <a:solidFill>
                <a:srgbClr val="000000"/>
              </a:solidFill>
              <a:latin typeface="Merriweather"/>
              <a:ea typeface="Merriweather"/>
              <a:cs typeface="Merriweather"/>
              <a:sym typeface="Merriweather"/>
            </a:endParaRPr>
          </a:p>
        </p:txBody>
      </p:sp>
      <p:pic>
        <p:nvPicPr>
          <p:cNvPr id="118" name="Google Shape;118;p22"/>
          <p:cNvPicPr preferRelativeResize="0"/>
          <p:nvPr/>
        </p:nvPicPr>
        <p:blipFill>
          <a:blip r:embed="rId3">
            <a:alphaModFix/>
          </a:blip>
          <a:stretch>
            <a:fillRect/>
          </a:stretch>
        </p:blipFill>
        <p:spPr>
          <a:xfrm>
            <a:off x="226800" y="1437150"/>
            <a:ext cx="8690411" cy="2191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txBox="1">
            <a:spLocks noGrp="1"/>
          </p:cNvSpPr>
          <p:nvPr>
            <p:ph type="title"/>
          </p:nvPr>
        </p:nvSpPr>
        <p:spPr>
          <a:xfrm>
            <a:off x="311700" y="38154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Merriweather"/>
                <a:ea typeface="Merriweather"/>
                <a:cs typeface="Merriweather"/>
                <a:sym typeface="Merriweather"/>
              </a:rPr>
              <a:t>Base Model - Arrival and Triage</a:t>
            </a:r>
            <a:endParaRPr b="1">
              <a:latin typeface="Merriweather"/>
              <a:ea typeface="Merriweather"/>
              <a:cs typeface="Merriweather"/>
              <a:sym typeface="Merriweather"/>
            </a:endParaRPr>
          </a:p>
        </p:txBody>
      </p:sp>
      <p:sp>
        <p:nvSpPr>
          <p:cNvPr id="124" name="Google Shape;124;p23"/>
          <p:cNvSpPr txBox="1"/>
          <p:nvPr/>
        </p:nvSpPr>
        <p:spPr>
          <a:xfrm>
            <a:off x="394675" y="1981667"/>
            <a:ext cx="8096700" cy="455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Merriweather"/>
              <a:ea typeface="Merriweather"/>
              <a:cs typeface="Merriweather"/>
              <a:sym typeface="Merriweather"/>
            </a:endParaRPr>
          </a:p>
          <a:p>
            <a:pPr marL="0" lvl="0" indent="0" algn="l" rtl="0">
              <a:spcBef>
                <a:spcPts val="0"/>
              </a:spcBef>
              <a:spcAft>
                <a:spcPts val="0"/>
              </a:spcAft>
              <a:buNone/>
            </a:pPr>
            <a:endParaRPr>
              <a:latin typeface="Merriweather"/>
              <a:ea typeface="Merriweather"/>
              <a:cs typeface="Merriweather"/>
              <a:sym typeface="Merriweather"/>
            </a:endParaRPr>
          </a:p>
          <a:p>
            <a:pPr marL="0" lvl="0" indent="0" algn="l" rtl="0">
              <a:spcBef>
                <a:spcPts val="0"/>
              </a:spcBef>
              <a:spcAft>
                <a:spcPts val="0"/>
              </a:spcAft>
              <a:buNone/>
            </a:pPr>
            <a:endParaRPr>
              <a:latin typeface="Merriweather"/>
              <a:ea typeface="Merriweather"/>
              <a:cs typeface="Merriweather"/>
              <a:sym typeface="Merriweather"/>
            </a:endParaRPr>
          </a:p>
          <a:p>
            <a:pPr marL="0" lvl="0" indent="0" algn="l" rtl="0">
              <a:spcBef>
                <a:spcPts val="0"/>
              </a:spcBef>
              <a:spcAft>
                <a:spcPts val="0"/>
              </a:spcAft>
              <a:buNone/>
            </a:pPr>
            <a:endParaRPr>
              <a:latin typeface="Merriweather"/>
              <a:ea typeface="Merriweather"/>
              <a:cs typeface="Merriweather"/>
              <a:sym typeface="Merriweather"/>
            </a:endParaRPr>
          </a:p>
          <a:p>
            <a:pPr marL="0" lvl="0" indent="0" algn="l" rtl="0">
              <a:spcBef>
                <a:spcPts val="0"/>
              </a:spcBef>
              <a:spcAft>
                <a:spcPts val="0"/>
              </a:spcAft>
              <a:buNone/>
            </a:pPr>
            <a:endParaRPr>
              <a:latin typeface="Merriweather"/>
              <a:ea typeface="Merriweather"/>
              <a:cs typeface="Merriweather"/>
              <a:sym typeface="Merriweather"/>
            </a:endParaRPr>
          </a:p>
          <a:p>
            <a:pPr marL="0" lvl="0" indent="0" algn="l" rtl="0">
              <a:spcBef>
                <a:spcPts val="0"/>
              </a:spcBef>
              <a:spcAft>
                <a:spcPts val="0"/>
              </a:spcAft>
              <a:buNone/>
            </a:pPr>
            <a:endParaRPr>
              <a:latin typeface="Merriweather"/>
              <a:ea typeface="Merriweather"/>
              <a:cs typeface="Merriweather"/>
              <a:sym typeface="Merriweather"/>
            </a:endParaRPr>
          </a:p>
          <a:p>
            <a:pPr marL="0" lvl="0" indent="0" algn="l" rtl="0">
              <a:spcBef>
                <a:spcPts val="0"/>
              </a:spcBef>
              <a:spcAft>
                <a:spcPts val="0"/>
              </a:spcAft>
              <a:buNone/>
            </a:pPr>
            <a:endParaRPr>
              <a:latin typeface="Merriweather"/>
              <a:ea typeface="Merriweather"/>
              <a:cs typeface="Merriweather"/>
              <a:sym typeface="Merriweather"/>
            </a:endParaRPr>
          </a:p>
          <a:p>
            <a:pPr marL="0" lvl="0" indent="0" algn="l" rtl="0">
              <a:spcBef>
                <a:spcPts val="0"/>
              </a:spcBef>
              <a:spcAft>
                <a:spcPts val="0"/>
              </a:spcAft>
              <a:buNone/>
            </a:pPr>
            <a:endParaRPr>
              <a:latin typeface="Merriweather"/>
              <a:ea typeface="Merriweather"/>
              <a:cs typeface="Merriweather"/>
              <a:sym typeface="Merriweather"/>
            </a:endParaRPr>
          </a:p>
          <a:p>
            <a:pPr marL="0" lvl="0" indent="0" algn="l" rtl="0">
              <a:spcBef>
                <a:spcPts val="0"/>
              </a:spcBef>
              <a:spcAft>
                <a:spcPts val="0"/>
              </a:spcAft>
              <a:buNone/>
            </a:pPr>
            <a:endParaRPr>
              <a:latin typeface="Merriweather"/>
              <a:ea typeface="Merriweather"/>
              <a:cs typeface="Merriweather"/>
              <a:sym typeface="Merriweather"/>
            </a:endParaRPr>
          </a:p>
          <a:p>
            <a:pPr marL="0" lvl="0" indent="0" algn="l" rtl="0">
              <a:spcBef>
                <a:spcPts val="0"/>
              </a:spcBef>
              <a:spcAft>
                <a:spcPts val="0"/>
              </a:spcAft>
              <a:buNone/>
            </a:pPr>
            <a:r>
              <a:rPr lang="en" i="1">
                <a:latin typeface="Merriweather"/>
                <a:ea typeface="Merriweather"/>
                <a:cs typeface="Merriweather"/>
                <a:sym typeface="Merriweather"/>
              </a:rPr>
              <a:t>Ambulance Arrivals have higher rate of criticality</a:t>
            </a:r>
            <a:endParaRPr i="1">
              <a:latin typeface="Merriweather"/>
              <a:ea typeface="Merriweather"/>
              <a:cs typeface="Merriweather"/>
              <a:sym typeface="Merriweather"/>
            </a:endParaRPr>
          </a:p>
          <a:p>
            <a:pPr marL="0" lvl="0" indent="0" algn="l" rtl="0">
              <a:spcBef>
                <a:spcPts val="0"/>
              </a:spcBef>
              <a:spcAft>
                <a:spcPts val="0"/>
              </a:spcAft>
              <a:buNone/>
            </a:pPr>
            <a:endParaRPr>
              <a:latin typeface="Merriweather"/>
              <a:ea typeface="Merriweather"/>
              <a:cs typeface="Merriweather"/>
              <a:sym typeface="Merriweather"/>
            </a:endParaRPr>
          </a:p>
          <a:p>
            <a:pPr marL="0" lvl="0" indent="0" algn="l" rtl="0">
              <a:spcBef>
                <a:spcPts val="0"/>
              </a:spcBef>
              <a:spcAft>
                <a:spcPts val="0"/>
              </a:spcAft>
              <a:buNone/>
            </a:pPr>
            <a:r>
              <a:rPr lang="en">
                <a:latin typeface="Merriweather"/>
                <a:ea typeface="Merriweather"/>
                <a:cs typeface="Merriweather"/>
                <a:sym typeface="Merriweather"/>
              </a:rPr>
              <a:t>Patient Index</a:t>
            </a:r>
            <a:endParaRPr>
              <a:latin typeface="Merriweather"/>
              <a:ea typeface="Merriweather"/>
              <a:cs typeface="Merriweather"/>
              <a:sym typeface="Merriweather"/>
            </a:endParaRPr>
          </a:p>
          <a:p>
            <a:pPr marL="457200" lvl="0" indent="-317500" algn="l" rtl="0">
              <a:spcBef>
                <a:spcPts val="0"/>
              </a:spcBef>
              <a:spcAft>
                <a:spcPts val="0"/>
              </a:spcAft>
              <a:buSzPts val="1400"/>
              <a:buFont typeface="Merriweather"/>
              <a:buAutoNum type="arabicPeriod"/>
            </a:pPr>
            <a:r>
              <a:rPr lang="en">
                <a:latin typeface="Merriweather"/>
                <a:ea typeface="Merriweather"/>
                <a:cs typeface="Merriweather"/>
                <a:sym typeface="Merriweather"/>
              </a:rPr>
              <a:t>Critical/Life-Threatening</a:t>
            </a:r>
            <a:endParaRPr>
              <a:latin typeface="Merriweather"/>
              <a:ea typeface="Merriweather"/>
              <a:cs typeface="Merriweather"/>
              <a:sym typeface="Merriweather"/>
            </a:endParaRPr>
          </a:p>
          <a:p>
            <a:pPr marL="914400" lvl="1" indent="-317500" algn="l" rtl="0">
              <a:spcBef>
                <a:spcPts val="0"/>
              </a:spcBef>
              <a:spcAft>
                <a:spcPts val="0"/>
              </a:spcAft>
              <a:buSzPts val="1400"/>
              <a:buFont typeface="Merriweather"/>
              <a:buAutoNum type="alphaLcPeriod"/>
            </a:pPr>
            <a:r>
              <a:rPr lang="en">
                <a:latin typeface="Merriweather"/>
                <a:ea typeface="Merriweather"/>
                <a:cs typeface="Merriweather"/>
                <a:sym typeface="Merriweather"/>
              </a:rPr>
              <a:t>Resuscitation, Heart Attack, Stroke, Unconsciousness, etc</a:t>
            </a:r>
            <a:endParaRPr>
              <a:latin typeface="Merriweather"/>
              <a:ea typeface="Merriweather"/>
              <a:cs typeface="Merriweather"/>
              <a:sym typeface="Merriweather"/>
            </a:endParaRPr>
          </a:p>
          <a:p>
            <a:pPr marL="457200" lvl="0" indent="-317500" algn="l" rtl="0">
              <a:spcBef>
                <a:spcPts val="0"/>
              </a:spcBef>
              <a:spcAft>
                <a:spcPts val="0"/>
              </a:spcAft>
              <a:buSzPts val="1400"/>
              <a:buFont typeface="Merriweather"/>
              <a:buAutoNum type="arabicPeriod"/>
            </a:pPr>
            <a:r>
              <a:rPr lang="en">
                <a:latin typeface="Merriweather"/>
                <a:ea typeface="Merriweather"/>
                <a:cs typeface="Merriweather"/>
                <a:sym typeface="Merriweather"/>
              </a:rPr>
              <a:t>Critical/Non-Life-Threatening</a:t>
            </a:r>
            <a:endParaRPr>
              <a:latin typeface="Merriweather"/>
              <a:ea typeface="Merriweather"/>
              <a:cs typeface="Merriweather"/>
              <a:sym typeface="Merriweather"/>
            </a:endParaRPr>
          </a:p>
          <a:p>
            <a:pPr marL="914400" lvl="1" indent="-317500" algn="l" rtl="0">
              <a:spcBef>
                <a:spcPts val="0"/>
              </a:spcBef>
              <a:spcAft>
                <a:spcPts val="0"/>
              </a:spcAft>
              <a:buSzPts val="1400"/>
              <a:buFont typeface="Merriweather"/>
              <a:buAutoNum type="alphaLcPeriod"/>
            </a:pPr>
            <a:r>
              <a:rPr lang="en">
                <a:latin typeface="Merriweather"/>
                <a:ea typeface="Merriweather"/>
                <a:cs typeface="Merriweather"/>
                <a:sym typeface="Merriweather"/>
              </a:rPr>
              <a:t>Broken bones, etc</a:t>
            </a:r>
            <a:endParaRPr>
              <a:latin typeface="Merriweather"/>
              <a:ea typeface="Merriweather"/>
              <a:cs typeface="Merriweather"/>
              <a:sym typeface="Merriweather"/>
            </a:endParaRPr>
          </a:p>
          <a:p>
            <a:pPr marL="457200" lvl="0" indent="-317500" algn="l" rtl="0">
              <a:spcBef>
                <a:spcPts val="0"/>
              </a:spcBef>
              <a:spcAft>
                <a:spcPts val="0"/>
              </a:spcAft>
              <a:buSzPts val="1400"/>
              <a:buFont typeface="Merriweather"/>
              <a:buAutoNum type="arabicPeriod"/>
            </a:pPr>
            <a:r>
              <a:rPr lang="en">
                <a:latin typeface="Merriweather"/>
                <a:ea typeface="Merriweather"/>
                <a:cs typeface="Merriweather"/>
                <a:sym typeface="Merriweather"/>
              </a:rPr>
              <a:t>Non-Critical/Non-Life-Threatening - could be treated by a primary care physician or NP</a:t>
            </a:r>
            <a:endParaRPr>
              <a:latin typeface="Merriweather"/>
              <a:ea typeface="Merriweather"/>
              <a:cs typeface="Merriweather"/>
              <a:sym typeface="Merriweather"/>
            </a:endParaRPr>
          </a:p>
          <a:p>
            <a:pPr marL="914400" lvl="1" indent="-317500" algn="l" rtl="0">
              <a:spcBef>
                <a:spcPts val="0"/>
              </a:spcBef>
              <a:spcAft>
                <a:spcPts val="0"/>
              </a:spcAft>
              <a:buSzPts val="1400"/>
              <a:buFont typeface="Merriweather"/>
              <a:buAutoNum type="alphaLcPeriod"/>
            </a:pPr>
            <a:r>
              <a:rPr lang="en">
                <a:latin typeface="Merriweather"/>
                <a:ea typeface="Merriweather"/>
                <a:cs typeface="Merriweather"/>
                <a:sym typeface="Merriweather"/>
              </a:rPr>
              <a:t>Common cold, strep throat</a:t>
            </a:r>
            <a:endParaRPr>
              <a:latin typeface="Merriweather"/>
              <a:ea typeface="Merriweather"/>
              <a:cs typeface="Merriweather"/>
              <a:sym typeface="Merriweather"/>
            </a:endParaRPr>
          </a:p>
          <a:p>
            <a:pPr marL="0" lvl="0" indent="0" algn="l" rtl="0">
              <a:spcBef>
                <a:spcPts val="0"/>
              </a:spcBef>
              <a:spcAft>
                <a:spcPts val="0"/>
              </a:spcAft>
              <a:buNone/>
            </a:pPr>
            <a:endParaRPr>
              <a:latin typeface="Merriweather"/>
              <a:ea typeface="Merriweather"/>
              <a:cs typeface="Merriweather"/>
              <a:sym typeface="Merriweather"/>
            </a:endParaRPr>
          </a:p>
        </p:txBody>
      </p:sp>
      <p:pic>
        <p:nvPicPr>
          <p:cNvPr id="125" name="Google Shape;125;p23"/>
          <p:cNvPicPr preferRelativeResize="0"/>
          <p:nvPr/>
        </p:nvPicPr>
        <p:blipFill>
          <a:blip r:embed="rId3">
            <a:alphaModFix/>
          </a:blip>
          <a:stretch>
            <a:fillRect/>
          </a:stretch>
        </p:blipFill>
        <p:spPr>
          <a:xfrm>
            <a:off x="2858104" y="1145050"/>
            <a:ext cx="3427775" cy="2175575"/>
          </a:xfrm>
          <a:prstGeom prst="rect">
            <a:avLst/>
          </a:prstGeom>
          <a:noFill/>
          <a:ln>
            <a:noFill/>
          </a:ln>
        </p:spPr>
      </p:pic>
      <p:pic>
        <p:nvPicPr>
          <p:cNvPr id="126" name="Google Shape;126;p23"/>
          <p:cNvPicPr preferRelativeResize="0"/>
          <p:nvPr/>
        </p:nvPicPr>
        <p:blipFill>
          <a:blip r:embed="rId4">
            <a:alphaModFix/>
          </a:blip>
          <a:stretch>
            <a:fillRect/>
          </a:stretch>
        </p:blipFill>
        <p:spPr>
          <a:xfrm>
            <a:off x="1381450" y="2506975"/>
            <a:ext cx="1083568" cy="763500"/>
          </a:xfrm>
          <a:prstGeom prst="rect">
            <a:avLst/>
          </a:prstGeom>
          <a:noFill/>
          <a:ln>
            <a:noFill/>
          </a:ln>
        </p:spPr>
      </p:pic>
      <p:pic>
        <p:nvPicPr>
          <p:cNvPr id="127" name="Google Shape;127;p23"/>
          <p:cNvPicPr preferRelativeResize="0"/>
          <p:nvPr/>
        </p:nvPicPr>
        <p:blipFill>
          <a:blip r:embed="rId5">
            <a:alphaModFix/>
          </a:blip>
          <a:stretch>
            <a:fillRect/>
          </a:stretch>
        </p:blipFill>
        <p:spPr>
          <a:xfrm>
            <a:off x="1511600" y="1218175"/>
            <a:ext cx="953424" cy="76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1145</Words>
  <Application>Microsoft Macintosh PowerPoint</Application>
  <PresentationFormat>On-screen Show (4:3)</PresentationFormat>
  <Paragraphs>138</Paragraphs>
  <Slides>16</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Merriweather</vt:lpstr>
      <vt:lpstr>Merriweather Black</vt:lpstr>
      <vt:lpstr>Simple Light</vt:lpstr>
      <vt:lpstr>Simulation of Emergency Rooms</vt:lpstr>
      <vt:lpstr>Road Map</vt:lpstr>
      <vt:lpstr>Background - Insurance and Healthcare in US</vt:lpstr>
      <vt:lpstr>Additional Background - Broad Assumptions</vt:lpstr>
      <vt:lpstr>Input Data - ER Arrival Rates</vt:lpstr>
      <vt:lpstr>Input Data - Criticality of Patients</vt:lpstr>
      <vt:lpstr>Input Data - Treatment Times</vt:lpstr>
      <vt:lpstr>Base Model</vt:lpstr>
      <vt:lpstr>Base Model - Arrival and Triage</vt:lpstr>
      <vt:lpstr>Base Model - Room Assignment</vt:lpstr>
      <vt:lpstr>Base Model - Nurse Seize/Delay &amp; Doctor Processes</vt:lpstr>
      <vt:lpstr>Base Model - Nurse Delay and Release</vt:lpstr>
      <vt:lpstr>Base Model- Record Patients, Release and  Dispose </vt:lpstr>
      <vt:lpstr>Results from 10-Day Simulation</vt:lpstr>
      <vt:lpstr>Future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Simulation of Emergency Rooms</dc:title>
  <cp:lastModifiedBy>Aditya Ratnaparkhi</cp:lastModifiedBy>
  <cp:revision>1</cp:revision>
  <dcterms:modified xsi:type="dcterms:W3CDTF">2020-06-20T22:21:26Z</dcterms:modified>
</cp:coreProperties>
</file>